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77"/>
  </p:notesMasterIdLst>
  <p:handoutMasterIdLst>
    <p:handoutMasterId r:id="rId78"/>
  </p:handoutMasterIdLst>
  <p:sldIdLst>
    <p:sldId id="256" r:id="rId8"/>
    <p:sldId id="357" r:id="rId9"/>
    <p:sldId id="290" r:id="rId10"/>
    <p:sldId id="324" r:id="rId11"/>
    <p:sldId id="325" r:id="rId12"/>
    <p:sldId id="326" r:id="rId13"/>
    <p:sldId id="392" r:id="rId14"/>
    <p:sldId id="393" r:id="rId15"/>
    <p:sldId id="394" r:id="rId16"/>
    <p:sldId id="395" r:id="rId17"/>
    <p:sldId id="327" r:id="rId18"/>
    <p:sldId id="328" r:id="rId19"/>
    <p:sldId id="329" r:id="rId20"/>
    <p:sldId id="358" r:id="rId21"/>
    <p:sldId id="396" r:id="rId22"/>
    <p:sldId id="397" r:id="rId23"/>
    <p:sldId id="398" r:id="rId24"/>
    <p:sldId id="399" r:id="rId25"/>
    <p:sldId id="400" r:id="rId26"/>
    <p:sldId id="401" r:id="rId27"/>
    <p:sldId id="402" r:id="rId28"/>
    <p:sldId id="343" r:id="rId29"/>
    <p:sldId id="344" r:id="rId30"/>
    <p:sldId id="345" r:id="rId31"/>
    <p:sldId id="346" r:id="rId32"/>
    <p:sldId id="404" r:id="rId33"/>
    <p:sldId id="405" r:id="rId34"/>
    <p:sldId id="406" r:id="rId35"/>
    <p:sldId id="407" r:id="rId36"/>
    <p:sldId id="408" r:id="rId37"/>
    <p:sldId id="409" r:id="rId38"/>
    <p:sldId id="410" r:id="rId39"/>
    <p:sldId id="411" r:id="rId40"/>
    <p:sldId id="412" r:id="rId41"/>
    <p:sldId id="413" r:id="rId42"/>
    <p:sldId id="416"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417" r:id="rId57"/>
    <p:sldId id="418" r:id="rId58"/>
    <p:sldId id="381" r:id="rId59"/>
    <p:sldId id="382" r:id="rId60"/>
    <p:sldId id="383" r:id="rId61"/>
    <p:sldId id="419" r:id="rId62"/>
    <p:sldId id="420" r:id="rId63"/>
    <p:sldId id="421" r:id="rId64"/>
    <p:sldId id="350" r:id="rId65"/>
    <p:sldId id="385" r:id="rId66"/>
    <p:sldId id="423" r:id="rId67"/>
    <p:sldId id="386" r:id="rId68"/>
    <p:sldId id="387" r:id="rId69"/>
    <p:sldId id="424" r:id="rId70"/>
    <p:sldId id="388" r:id="rId71"/>
    <p:sldId id="422" r:id="rId72"/>
    <p:sldId id="353" r:id="rId73"/>
    <p:sldId id="354" r:id="rId74"/>
    <p:sldId id="390" r:id="rId75"/>
    <p:sldId id="425"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88" autoAdjust="0"/>
    <p:restoredTop sz="88568" autoAdjust="0"/>
  </p:normalViewPr>
  <p:slideViewPr>
    <p:cSldViewPr snapToGrid="0" snapToObjects="1">
      <p:cViewPr varScale="1">
        <p:scale>
          <a:sx n="142" d="100"/>
          <a:sy n="142" d="100"/>
        </p:scale>
        <p:origin x="2562" y="12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2/28/2018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2/28/2018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https://www.youtube.com/watch?v=UZq4sZz56qM</a:t>
            </a:r>
            <a:endParaRPr lang="en-US" dirty="0"/>
          </a:p>
        </p:txBody>
      </p:sp>
    </p:spTree>
    <p:extLst>
      <p:ext uri="{BB962C8B-B14F-4D97-AF65-F5344CB8AC3E}">
        <p14:creationId xmlns:p14="http://schemas.microsoft.com/office/powerpoint/2010/main" val="83027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https://www.youtube.com/watch?v=laSrDtYtkXU&amp;list=PLCku-ULHIQvlLC2gFqeoX-JtbEvmeoDhl&amp;index=1</a:t>
            </a:r>
            <a:endParaRPr lang="en-US"/>
          </a:p>
        </p:txBody>
      </p:sp>
    </p:spTree>
    <p:extLst>
      <p:ext uri="{BB962C8B-B14F-4D97-AF65-F5344CB8AC3E}">
        <p14:creationId xmlns:p14="http://schemas.microsoft.com/office/powerpoint/2010/main" val="393369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 xmlns:a16="http://schemas.microsoft.com/office/drawing/2014/main"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smtClean="0"/>
              <a:t>Assoc</a:t>
            </a:r>
            <a:r>
              <a:rPr lang="lt-LT" sz="1800" dirty="0" smtClean="0"/>
              <a:t> </a:t>
            </a:r>
            <a:r>
              <a:rPr lang="lt-LT" sz="1800" dirty="0" err="1" smtClean="0"/>
              <a:t>prof</a:t>
            </a:r>
            <a:r>
              <a:rPr lang="en-US" sz="1800" dirty="0" smtClean="0"/>
              <a:t>. </a:t>
            </a:r>
            <a:r>
              <a:rPr lang="lt-LT" sz="1800" dirty="0"/>
              <a:t>dr. </a:t>
            </a:r>
            <a:r>
              <a:rPr lang="en-US" sz="1800" dirty="0" smtClean="0"/>
              <a:t>Tomas </a:t>
            </a:r>
            <a:r>
              <a:rPr lang="en-US" sz="1800" dirty="0" err="1" smtClean="0"/>
              <a:t>Bla</a:t>
            </a:r>
            <a:r>
              <a:rPr lang="lt-LT" sz="1800" dirty="0" smtClean="0"/>
              <a:t>ž</a:t>
            </a:r>
            <a:r>
              <a:rPr lang="en-US" sz="1800" dirty="0" err="1" smtClean="0"/>
              <a:t>auskas</a:t>
            </a:r>
            <a:r>
              <a:rPr lang="lt-LT" sz="1800" dirty="0" smtClean="0"/>
              <a:t>, 201</a:t>
            </a:r>
            <a:r>
              <a:rPr lang="en-US" sz="1800" dirty="0" smtClean="0"/>
              <a:t>8</a:t>
            </a:r>
            <a:r>
              <a:rPr lang="lt-LT" sz="1800" dirty="0" smtClean="0"/>
              <a:t> </a:t>
            </a:r>
            <a:endParaRPr lang="lt-LT" sz="1800" dirty="0"/>
          </a:p>
        </p:txBody>
      </p:sp>
      <p:sp>
        <p:nvSpPr>
          <p:cNvPr id="6" name="Text Placeholder 5"/>
          <p:cNvSpPr>
            <a:spLocks noGrp="1"/>
          </p:cNvSpPr>
          <p:nvPr>
            <p:ph type="body" sz="quarter" idx="13"/>
          </p:nvPr>
        </p:nvSpPr>
        <p:spPr/>
        <p:txBody>
          <a:bodyPr/>
          <a:lstStyle/>
          <a:p>
            <a:r>
              <a:rPr lang="lt-LT" sz="4000" dirty="0" err="1" smtClean="0"/>
              <a:t>Software</a:t>
            </a:r>
            <a:r>
              <a:rPr lang="lt-LT" sz="4000" dirty="0" smtClean="0"/>
              <a:t> </a:t>
            </a:r>
            <a:r>
              <a:rPr lang="lt-LT" sz="4000" dirty="0" err="1" smtClean="0"/>
              <a:t>Engineering</a:t>
            </a:r>
            <a:endParaRPr lang="lt-LT" sz="4000" dirty="0" smtClean="0"/>
          </a:p>
          <a:p>
            <a:r>
              <a:rPr lang="en-US" sz="4000" dirty="0" smtClean="0"/>
              <a:t>Requirements Engineering</a:t>
            </a:r>
            <a:endParaRPr lang="en-US" sz="4000" dirty="0"/>
          </a:p>
        </p:txBody>
      </p:sp>
      <p:sp>
        <p:nvSpPr>
          <p:cNvPr id="3" name="Rectangle 2">
            <a:extLst>
              <a:ext uri="{FF2B5EF4-FFF2-40B4-BE49-F238E27FC236}">
                <a16:creationId xmlns="" xmlns:a16="http://schemas.microsoft.com/office/drawing/2014/main"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Agile methods and requirements</a:t>
            </a:r>
          </a:p>
        </p:txBody>
      </p:sp>
      <p:sp>
        <p:nvSpPr>
          <p:cNvPr id="3" name="Text Placeholder 2"/>
          <p:cNvSpPr>
            <a:spLocks noGrp="1"/>
          </p:cNvSpPr>
          <p:nvPr>
            <p:ph type="body" sz="quarter" idx="12"/>
          </p:nvPr>
        </p:nvSpPr>
        <p:spPr>
          <a:xfrm>
            <a:off x="457202" y="1270748"/>
            <a:ext cx="8226909" cy="4276165"/>
          </a:xfrm>
        </p:spPr>
        <p:txBody>
          <a:bodyPr/>
          <a:lstStyle/>
          <a:p>
            <a:r>
              <a:rPr lang="en-US" dirty="0"/>
              <a:t>Many agile methods argue that producing detailed system requirements is a waste of time as requirements change so quickly.</a:t>
            </a:r>
          </a:p>
          <a:p>
            <a:r>
              <a:rPr lang="en-US" dirty="0"/>
              <a:t>The requirements document is therefore always out of date.</a:t>
            </a:r>
          </a:p>
          <a:p>
            <a:r>
              <a:rPr lang="en-US" dirty="0"/>
              <a:t>Agile methods usually use incremental requirements engineering and may express requirements as ‘user stories’.</a:t>
            </a:r>
          </a:p>
          <a:p>
            <a:r>
              <a:rPr lang="en-US" dirty="0"/>
              <a:t>This is practical for business systems but problematic for systems that require pre-delivery analysis (e.g. critical systems) or systems developed by several teams.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010113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Functional and </a:t>
            </a:r>
            <a:endParaRPr lang="en-US" dirty="0" smtClean="0"/>
          </a:p>
          <a:p>
            <a:r>
              <a:rPr lang="en-US" dirty="0" smtClean="0"/>
              <a:t>non-functional </a:t>
            </a:r>
          </a:p>
          <a:p>
            <a:r>
              <a:rPr lang="en-US" dirty="0" smtClean="0"/>
              <a:t>requirements</a:t>
            </a:r>
            <a:endParaRPr lang="en-US" dirty="0"/>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177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lt-LT" dirty="0" smtClean="0"/>
              <a:t>„</a:t>
            </a:r>
            <a:r>
              <a:rPr lang="lt-LT" dirty="0" err="1" smtClean="0"/>
              <a:t>Traditional</a:t>
            </a:r>
            <a:r>
              <a:rPr lang="lt-LT" dirty="0" smtClean="0"/>
              <a:t>“ </a:t>
            </a:r>
            <a:r>
              <a:rPr lang="lt-LT" dirty="0" err="1" smtClean="0"/>
              <a:t>models</a:t>
            </a:r>
            <a:endParaRPr lang="en-US" dirty="0"/>
          </a:p>
        </p:txBody>
      </p:sp>
      <p:sp>
        <p:nvSpPr>
          <p:cNvPr id="3" name="Text Placeholder 2"/>
          <p:cNvSpPr>
            <a:spLocks noGrp="1"/>
          </p:cNvSpPr>
          <p:nvPr>
            <p:ph type="body" sz="quarter" idx="12"/>
          </p:nvPr>
        </p:nvSpPr>
        <p:spPr>
          <a:xfrm>
            <a:off x="457202" y="1485900"/>
            <a:ext cx="8226909" cy="4511489"/>
          </a:xfrm>
        </p:spPr>
        <p:txBody>
          <a:bodyPr/>
          <a:lstStyle/>
          <a:p>
            <a:pPr>
              <a:lnSpc>
                <a:spcPct val="90000"/>
              </a:lnSpc>
            </a:pPr>
            <a:r>
              <a:rPr lang="en-GB" sz="2400" dirty="0"/>
              <a:t>Functional requirements</a:t>
            </a:r>
          </a:p>
          <a:p>
            <a:pPr lvl="1"/>
            <a:r>
              <a:rPr lang="en-GB" sz="2000" dirty="0"/>
              <a:t>Statements of services the system should provide, how the system should react to particular inputs and how the system should behave in particular situations.</a:t>
            </a:r>
          </a:p>
          <a:p>
            <a:pPr lvl="1"/>
            <a:r>
              <a:rPr lang="en-GB" dirty="0"/>
              <a:t>May state what the system should not do.</a:t>
            </a:r>
            <a:endParaRPr lang="en-GB" sz="2000" dirty="0"/>
          </a:p>
          <a:p>
            <a:pPr>
              <a:lnSpc>
                <a:spcPct val="90000"/>
              </a:lnSpc>
            </a:pPr>
            <a:r>
              <a:rPr lang="en-GB" sz="2400" dirty="0"/>
              <a:t>Non-functional requirements</a:t>
            </a:r>
          </a:p>
          <a:p>
            <a:pPr lvl="1"/>
            <a:r>
              <a:rPr lang="en-GB" dirty="0"/>
              <a:t>C</a:t>
            </a:r>
            <a:r>
              <a:rPr lang="en-GB" sz="2000" dirty="0"/>
              <a:t>onstraints on the services or functions offered by the system such as timing constraints, constraints on the development process, standards, etc.</a:t>
            </a:r>
          </a:p>
          <a:p>
            <a:pPr lvl="1"/>
            <a:r>
              <a:rPr lang="en-GB" dirty="0"/>
              <a:t>Often apply to the system as a whole rather than individual features or services.</a:t>
            </a:r>
          </a:p>
          <a:p>
            <a:pPr>
              <a:lnSpc>
                <a:spcPct val="90000"/>
              </a:lnSpc>
            </a:pPr>
            <a:r>
              <a:rPr lang="en-GB" sz="2400" dirty="0"/>
              <a:t>Domain requirements</a:t>
            </a:r>
          </a:p>
          <a:p>
            <a:pPr lvl="1"/>
            <a:r>
              <a:rPr lang="en-GB" sz="2000" dirty="0"/>
              <a:t>Constraints on the system from the domain </a:t>
            </a:r>
            <a:r>
              <a:rPr lang="en-GB" dirty="0"/>
              <a:t>of operation</a:t>
            </a:r>
            <a:endParaRPr lang="en-GB" sz="20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74865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Functional requirements</a:t>
            </a:r>
            <a:endParaRPr lang="en-US" dirty="0"/>
          </a:p>
        </p:txBody>
      </p:sp>
      <p:sp>
        <p:nvSpPr>
          <p:cNvPr id="3" name="Text Placeholder 2"/>
          <p:cNvSpPr>
            <a:spLocks noGrp="1"/>
          </p:cNvSpPr>
          <p:nvPr>
            <p:ph type="body" sz="quarter" idx="12"/>
          </p:nvPr>
        </p:nvSpPr>
        <p:spPr>
          <a:xfrm>
            <a:off x="457202" y="1363325"/>
            <a:ext cx="8226909" cy="4255995"/>
          </a:xfrm>
        </p:spPr>
        <p:txBody>
          <a:bodyPr/>
          <a:lstStyle/>
          <a:p>
            <a:r>
              <a:rPr lang="en-GB" dirty="0"/>
              <a:t>Describe functionality or system services.</a:t>
            </a:r>
          </a:p>
          <a:p>
            <a:r>
              <a:rPr lang="en-GB" dirty="0"/>
              <a:t>Depend on the type of software, expected users and the type of system where the software is used.</a:t>
            </a:r>
          </a:p>
          <a:p>
            <a:r>
              <a:rPr lang="en-GB" dirty="0"/>
              <a:t>Functional user requirements may be high-level statements of what the system should do.</a:t>
            </a:r>
          </a:p>
          <a:p>
            <a:r>
              <a:rPr lang="en-GB" dirty="0"/>
              <a:t>Functional system requirements should describe the system services in detail.</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24623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Requirements completeness and consistency</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GB" sz="2400" dirty="0"/>
              <a:t>In principle, requirements should be both complete and consistent.</a:t>
            </a:r>
          </a:p>
          <a:p>
            <a:r>
              <a:rPr lang="en-GB" sz="2400" dirty="0"/>
              <a:t>Complete</a:t>
            </a:r>
          </a:p>
          <a:p>
            <a:pPr lvl="1"/>
            <a:r>
              <a:rPr lang="en-GB" dirty="0"/>
              <a:t>They should include descriptions of all facilities required.</a:t>
            </a:r>
          </a:p>
          <a:p>
            <a:r>
              <a:rPr lang="en-GB" sz="2400" dirty="0"/>
              <a:t>Consistent</a:t>
            </a:r>
          </a:p>
          <a:p>
            <a:pPr lvl="1"/>
            <a:r>
              <a:rPr lang="en-GB" dirty="0"/>
              <a:t>There should be no conflicts or contradictions in the descriptions of the system facilities.</a:t>
            </a:r>
          </a:p>
          <a:p>
            <a:r>
              <a:rPr lang="en-GB" sz="2400" dirty="0"/>
              <a:t>In practice, because of system and environmental complexity, it is impossible to produce a complete and consistent requirements document.</a:t>
            </a:r>
          </a:p>
          <a:p>
            <a:endParaRPr lang="en-GB" sz="1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50625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Non-functional requirements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pPr>
              <a:lnSpc>
                <a:spcPct val="90000"/>
              </a:lnSpc>
            </a:pPr>
            <a:r>
              <a:rPr lang="en-GB" sz="2400" dirty="0"/>
              <a:t>These define system properties and constraints e.g. reliability, response time and storage requirements. Constraints are I/O device capability, system representations, etc.</a:t>
            </a:r>
          </a:p>
          <a:p>
            <a:pPr>
              <a:lnSpc>
                <a:spcPct val="90000"/>
              </a:lnSpc>
            </a:pPr>
            <a:r>
              <a:rPr lang="en-GB" sz="2400" dirty="0"/>
              <a:t>Process requirements may also be specified mandating a particular IDE, programming language or development method.</a:t>
            </a:r>
          </a:p>
          <a:p>
            <a:pPr>
              <a:lnSpc>
                <a:spcPct val="90000"/>
              </a:lnSpc>
            </a:pPr>
            <a:r>
              <a:rPr lang="en-GB" sz="2400" dirty="0"/>
              <a:t>Non-functional requirements may be more critical than functional requirements. If these are not met, the system may be useless.</a:t>
            </a:r>
          </a:p>
          <a:p>
            <a:endParaRPr lang="en-GB" sz="1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574415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88894" y="422490"/>
            <a:ext cx="7356763" cy="619724"/>
          </a:xfrm>
        </p:spPr>
        <p:txBody>
          <a:bodyPr/>
          <a:lstStyle/>
          <a:p>
            <a:r>
              <a:rPr lang="en-US" dirty="0"/>
              <a:t>Types of </a:t>
            </a:r>
            <a:r>
              <a:rPr lang="en-US" dirty="0" smtClean="0"/>
              <a:t>non-functional requirements</a:t>
            </a:r>
            <a:r>
              <a:rPr lang="en-GB" dirty="0" smtClean="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4.3 Non-functionalReq.eps"/>
          <p:cNvPicPr>
            <a:picLocks noChangeAspect="1"/>
          </p:cNvPicPr>
          <p:nvPr/>
        </p:nvPicPr>
        <p:blipFill>
          <a:blip r:embed="rId3"/>
          <a:stretch>
            <a:fillRect/>
          </a:stretch>
        </p:blipFill>
        <p:spPr>
          <a:xfrm>
            <a:off x="1219200" y="1348642"/>
            <a:ext cx="6915549" cy="3879850"/>
          </a:xfrm>
          <a:prstGeom prst="rect">
            <a:avLst/>
          </a:prstGeom>
        </p:spPr>
      </p:pic>
    </p:spTree>
    <p:extLst>
      <p:ext uri="{BB962C8B-B14F-4D97-AF65-F5344CB8AC3E}">
        <p14:creationId xmlns:p14="http://schemas.microsoft.com/office/powerpoint/2010/main" val="1332337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Non-functional requirements implementation</a:t>
            </a:r>
          </a:p>
        </p:txBody>
      </p:sp>
      <p:sp>
        <p:nvSpPr>
          <p:cNvPr id="3" name="Text Placeholder 2"/>
          <p:cNvSpPr>
            <a:spLocks noGrp="1"/>
          </p:cNvSpPr>
          <p:nvPr>
            <p:ph type="body" sz="quarter" idx="12"/>
          </p:nvPr>
        </p:nvSpPr>
        <p:spPr>
          <a:xfrm>
            <a:off x="457202" y="1486417"/>
            <a:ext cx="8226909" cy="4255995"/>
          </a:xfrm>
        </p:spPr>
        <p:txBody>
          <a:bodyPr/>
          <a:lstStyle/>
          <a:p>
            <a:r>
              <a:rPr lang="en-US" dirty="0"/>
              <a:t>Non-functional requirements may affect the overall architecture of a system rather than the individual components. </a:t>
            </a:r>
          </a:p>
          <a:p>
            <a:pPr lvl="1"/>
            <a:r>
              <a:rPr lang="en-US" sz="2000" dirty="0"/>
              <a:t>For example, to ensure that performance requirements are met, you may have to organize the system to minimize communications between components.</a:t>
            </a:r>
            <a:endParaRPr lang="en-GB" sz="2000" dirty="0"/>
          </a:p>
          <a:p>
            <a:r>
              <a:rPr lang="en-US" dirty="0"/>
              <a:t>A single non-functional requirement, such as a security requirement, may generate a number of related functional requirements that define system services that are required. </a:t>
            </a:r>
          </a:p>
          <a:p>
            <a:pPr lvl="1"/>
            <a:r>
              <a:rPr lang="en-US" sz="2000" dirty="0"/>
              <a:t>It may also generate requirements that restrict existing requirements.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00004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Non-functional classifications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GB" sz="2400" dirty="0"/>
              <a:t>Product requirements</a:t>
            </a:r>
          </a:p>
          <a:p>
            <a:pPr lvl="1"/>
            <a:r>
              <a:rPr lang="en-GB" sz="2000" dirty="0"/>
              <a:t>Requirements which specify that the delivered product must behave in a particular way e.g. execution speed, reliability, etc.</a:t>
            </a:r>
          </a:p>
          <a:p>
            <a:r>
              <a:rPr lang="en-GB" sz="2400" dirty="0"/>
              <a:t>Organisational requirements</a:t>
            </a:r>
          </a:p>
          <a:p>
            <a:pPr lvl="1"/>
            <a:r>
              <a:rPr lang="en-GB" sz="2000" dirty="0"/>
              <a:t>Requirements which are a consequence of organisational policies and procedures e.g. process standards used, implementation requirements, etc.</a:t>
            </a:r>
          </a:p>
          <a:p>
            <a:r>
              <a:rPr lang="en-GB" sz="2400" dirty="0"/>
              <a:t>External requirements</a:t>
            </a:r>
          </a:p>
          <a:p>
            <a:pPr lvl="1"/>
            <a:r>
              <a:rPr lang="en-GB" sz="2000" dirty="0"/>
              <a:t>Requirements which arise from factors which are external to the system and its development process e.g. interoperability requirements, legislative requirements, etc.</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9810963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Goals and requirements</a:t>
            </a:r>
            <a:endParaRPr lang="en-US" dirty="0"/>
          </a:p>
        </p:txBody>
      </p:sp>
      <p:sp>
        <p:nvSpPr>
          <p:cNvPr id="3" name="Text Placeholder 2"/>
          <p:cNvSpPr>
            <a:spLocks noGrp="1"/>
          </p:cNvSpPr>
          <p:nvPr>
            <p:ph type="body" sz="quarter" idx="12"/>
          </p:nvPr>
        </p:nvSpPr>
        <p:spPr>
          <a:xfrm>
            <a:off x="457202" y="1486417"/>
            <a:ext cx="8226909" cy="4255995"/>
          </a:xfrm>
        </p:spPr>
        <p:txBody>
          <a:bodyPr/>
          <a:lstStyle/>
          <a:p>
            <a:r>
              <a:rPr lang="en-GB" sz="2400" dirty="0"/>
              <a:t>Non-functional requirements may be very difficult to state precisely and imprecise requirements may be difficult to verify. </a:t>
            </a:r>
          </a:p>
          <a:p>
            <a:r>
              <a:rPr lang="en-GB" sz="2400" dirty="0"/>
              <a:t>Goal</a:t>
            </a:r>
          </a:p>
          <a:p>
            <a:pPr lvl="1"/>
            <a:r>
              <a:rPr lang="en-GB" sz="2000" dirty="0"/>
              <a:t>A general intention of the user such as ease of use.</a:t>
            </a:r>
          </a:p>
          <a:p>
            <a:r>
              <a:rPr lang="en-GB" sz="2400" dirty="0"/>
              <a:t>Verifiable non-functional requirement</a:t>
            </a:r>
          </a:p>
          <a:p>
            <a:pPr lvl="1"/>
            <a:r>
              <a:rPr lang="en-GB" sz="2000" dirty="0"/>
              <a:t>A statement using some measure that can be objectively tested.</a:t>
            </a:r>
          </a:p>
          <a:p>
            <a:r>
              <a:rPr lang="en-GB" sz="2400" dirty="0"/>
              <a:t>Goals are helpful to developers as they convey the intentions of the system users.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4215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smtClean="0"/>
              <a:t>Requirement engineering</a:t>
            </a:r>
            <a:r>
              <a:rPr lang="lt-LT" dirty="0" smtClean="0"/>
              <a:t>...</a:t>
            </a:r>
            <a:endParaRPr lang="en-US" dirty="0"/>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pic>
        <p:nvPicPr>
          <p:cNvPr id="2" name="Picture 1"/>
          <p:cNvPicPr>
            <a:picLocks noChangeAspect="1"/>
          </p:cNvPicPr>
          <p:nvPr/>
        </p:nvPicPr>
        <p:blipFill>
          <a:blip r:embed="rId4"/>
          <a:stretch>
            <a:fillRect/>
          </a:stretch>
        </p:blipFill>
        <p:spPr>
          <a:xfrm>
            <a:off x="457200" y="1229405"/>
            <a:ext cx="6076950" cy="4562475"/>
          </a:xfrm>
          <a:prstGeom prst="rect">
            <a:avLst/>
          </a:prstGeom>
        </p:spPr>
      </p:pic>
    </p:spTree>
    <p:extLst>
      <p:ext uri="{BB962C8B-B14F-4D97-AF65-F5344CB8AC3E}">
        <p14:creationId xmlns:p14="http://schemas.microsoft.com/office/powerpoint/2010/main" val="4241510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Usability requirements</a:t>
            </a:r>
          </a:p>
        </p:txBody>
      </p:sp>
      <p:sp>
        <p:nvSpPr>
          <p:cNvPr id="3" name="Text Placeholder 2"/>
          <p:cNvSpPr>
            <a:spLocks noGrp="1"/>
          </p:cNvSpPr>
          <p:nvPr>
            <p:ph type="body" sz="quarter" idx="12"/>
          </p:nvPr>
        </p:nvSpPr>
        <p:spPr>
          <a:xfrm>
            <a:off x="457202" y="1486417"/>
            <a:ext cx="8226909" cy="4255995"/>
          </a:xfrm>
        </p:spPr>
        <p:txBody>
          <a:bodyPr/>
          <a:lstStyle/>
          <a:p>
            <a:r>
              <a:rPr lang="en-US" sz="2400" dirty="0"/>
              <a:t>The system should be easy to use by medical staff and should be organized in such a way that user errors are minimized. (Goal)</a:t>
            </a:r>
          </a:p>
          <a:p>
            <a:r>
              <a:rPr lang="en-US" sz="2400" dirty="0"/>
              <a:t>Medical staff shall be able to use all the system functions after four hours of training. After this training, the average number of errors made by experienced users shall not exceed two per hour of system use. (Testable non-functional requirement)</a:t>
            </a:r>
            <a:endParaRPr lang="en-GB" sz="2400" dirty="0"/>
          </a:p>
          <a:p>
            <a:endParaRPr lang="en-GB" sz="2400" dirty="0"/>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689472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Metrics for specifying nonfunctional requirements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037373400"/>
              </p:ext>
            </p:extLst>
          </p:nvPr>
        </p:nvGraphicFramePr>
        <p:xfrm>
          <a:off x="744416" y="1582615"/>
          <a:ext cx="7620000" cy="4876800"/>
        </p:xfrm>
        <a:graphic>
          <a:graphicData uri="http://schemas.openxmlformats.org/drawingml/2006/table">
            <a:tbl>
              <a:tblPr/>
              <a:tblGrid>
                <a:gridCol w="2952750"/>
                <a:gridCol w="4667250"/>
              </a:tblGrid>
              <a:tr h="397418">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rgbClr val="000000"/>
                          </a:solidFill>
                          <a:effectLst/>
                          <a:latin typeface="Arial"/>
                          <a:ea typeface="Times New Roman" charset="0"/>
                          <a:cs typeface="Arial"/>
                        </a:rPr>
                        <a:t>Property</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rgbClr val="000000"/>
                          </a:solidFill>
                          <a:effectLst/>
                          <a:latin typeface="Arial"/>
                          <a:ea typeface="Times New Roman" charset="0"/>
                          <a:cs typeface="Arial"/>
                        </a:rPr>
                        <a:t>Measure</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8478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smtClean="0">
                          <a:ln>
                            <a:noFill/>
                          </a:ln>
                          <a:solidFill>
                            <a:srgbClr val="000000"/>
                          </a:solidFill>
                          <a:effectLst/>
                          <a:latin typeface="Arial"/>
                          <a:ea typeface="Times New Roman" charset="0"/>
                          <a:cs typeface="Arial"/>
                        </a:rPr>
                        <a:t>Speed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Processed transactions/second</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User/event response time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Screen refresh time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89129">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Size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Mbytes</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Number of ROM chips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89129">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Ease of use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Training time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Number of help frames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88043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Reliability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Mean time to failure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Probability of unavailability</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Rate of failure occurrence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Availability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68478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Robustness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Time to restart after failure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Percentage of events causing failure</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Probability of data corruption on failure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89129">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a:ea typeface="Times New Roman" charset="0"/>
                          <a:cs typeface="Arial"/>
                        </a:rPr>
                        <a:t>Portability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Percentage of target dependent statements</a:t>
                      </a:r>
                    </a:p>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a:ea typeface="Times New Roman" charset="0"/>
                          <a:cs typeface="Arial"/>
                        </a:rPr>
                        <a:t>Number of target systems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extLst>
      <p:ext uri="{BB962C8B-B14F-4D97-AF65-F5344CB8AC3E}">
        <p14:creationId xmlns:p14="http://schemas.microsoft.com/office/powerpoint/2010/main" val="14591188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Requirements engineering processes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64083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engineering processes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GB" dirty="0"/>
              <a:t>The processes used for RE vary widely depending on the application domain, the people involved and the organisation developing the requirements.</a:t>
            </a:r>
          </a:p>
          <a:p>
            <a:pPr>
              <a:lnSpc>
                <a:spcPct val="90000"/>
              </a:lnSpc>
            </a:pPr>
            <a:r>
              <a:rPr lang="en-GB" dirty="0"/>
              <a:t>However, there are a number of generic activities common to all processes</a:t>
            </a:r>
          </a:p>
          <a:p>
            <a:pPr lvl="1"/>
            <a:r>
              <a:rPr lang="en-GB" sz="2000" dirty="0"/>
              <a:t>Requirements </a:t>
            </a:r>
            <a:r>
              <a:rPr lang="en-GB" sz="2000" b="1" dirty="0"/>
              <a:t>elicitation</a:t>
            </a:r>
            <a:r>
              <a:rPr lang="en-GB" sz="2000" dirty="0"/>
              <a:t>;</a:t>
            </a:r>
          </a:p>
          <a:p>
            <a:pPr lvl="1"/>
            <a:r>
              <a:rPr lang="en-GB" sz="2000" dirty="0"/>
              <a:t>Requirements </a:t>
            </a:r>
            <a:r>
              <a:rPr lang="en-GB" sz="2000" b="1" dirty="0"/>
              <a:t>analysis</a:t>
            </a:r>
            <a:r>
              <a:rPr lang="en-GB" sz="2000" dirty="0"/>
              <a:t>;</a:t>
            </a:r>
          </a:p>
          <a:p>
            <a:pPr lvl="1"/>
            <a:r>
              <a:rPr lang="en-GB" sz="2000" dirty="0"/>
              <a:t>Requirements </a:t>
            </a:r>
            <a:r>
              <a:rPr lang="en-GB" sz="2000" b="1" dirty="0"/>
              <a:t>validation</a:t>
            </a:r>
            <a:r>
              <a:rPr lang="en-GB" sz="2000" dirty="0"/>
              <a:t>;</a:t>
            </a:r>
          </a:p>
          <a:p>
            <a:pPr lvl="1"/>
            <a:r>
              <a:rPr lang="en-GB" sz="2000" dirty="0"/>
              <a:t>Requirements </a:t>
            </a:r>
            <a:r>
              <a:rPr lang="en-GB" sz="2000" b="1" dirty="0"/>
              <a:t>management</a:t>
            </a:r>
            <a:r>
              <a:rPr lang="en-GB" sz="2000" dirty="0"/>
              <a:t>.</a:t>
            </a:r>
          </a:p>
          <a:p>
            <a:pPr>
              <a:lnSpc>
                <a:spcPct val="90000"/>
              </a:lnSpc>
            </a:pPr>
            <a:r>
              <a:rPr lang="en-GB" dirty="0"/>
              <a:t>In practice, RE is an iterative activity in which these processes are interleaved.</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033223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14157"/>
            <a:ext cx="7644653" cy="619724"/>
          </a:xfrm>
        </p:spPr>
        <p:txBody>
          <a:bodyPr/>
          <a:lstStyle/>
          <a:p>
            <a:r>
              <a:rPr lang="en-US" dirty="0"/>
              <a:t>A spiral view of the requirements engineering process</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4.12 ReqEngSpiral.eps"/>
          <p:cNvPicPr>
            <a:picLocks noChangeAspect="1"/>
          </p:cNvPicPr>
          <p:nvPr/>
        </p:nvPicPr>
        <p:blipFill>
          <a:blip r:embed="rId3"/>
          <a:stretch>
            <a:fillRect/>
          </a:stretch>
        </p:blipFill>
        <p:spPr>
          <a:xfrm>
            <a:off x="1974849" y="1259376"/>
            <a:ext cx="5510667" cy="4756150"/>
          </a:xfrm>
          <a:prstGeom prst="rect">
            <a:avLst/>
          </a:prstGeom>
        </p:spPr>
      </p:pic>
    </p:spTree>
    <p:extLst>
      <p:ext uri="{BB962C8B-B14F-4D97-AF65-F5344CB8AC3E}">
        <p14:creationId xmlns:p14="http://schemas.microsoft.com/office/powerpoint/2010/main" val="60237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elicitation and analysis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dirty="0"/>
              <a:t>Sometimes called requirements elicitation or requirements discovery.</a:t>
            </a:r>
          </a:p>
          <a:p>
            <a:r>
              <a:rPr lang="en-GB" dirty="0"/>
              <a:t>Involves technical staff working with customers to find out about the application domain, the services that the system should provide and the system’s operational constraints.</a:t>
            </a:r>
          </a:p>
          <a:p>
            <a:r>
              <a:rPr lang="en-GB" dirty="0"/>
              <a:t>May involve end-users, managers, engineers involved in maintenance, domain experts, trade unions, etc. These are called </a:t>
            </a:r>
            <a:r>
              <a:rPr lang="en-GB" i="1" dirty="0"/>
              <a:t>stakeholders.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997342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elicitation and analysis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dirty="0"/>
              <a:t>Software engineers work with a range of system stakeholders to find out about the application domain, the services that the system should provide, the required system performance, hardware constraints, other systems, etc.</a:t>
            </a:r>
          </a:p>
          <a:p>
            <a:r>
              <a:rPr lang="en-US" dirty="0"/>
              <a:t>Stages include:</a:t>
            </a:r>
          </a:p>
          <a:p>
            <a:pPr lvl="1"/>
            <a:r>
              <a:rPr lang="en-US" dirty="0"/>
              <a:t>Requirements </a:t>
            </a:r>
            <a:r>
              <a:rPr lang="en-US" b="1" dirty="0"/>
              <a:t>discovery</a:t>
            </a:r>
            <a:r>
              <a:rPr lang="en-US" dirty="0"/>
              <a:t>,</a:t>
            </a:r>
          </a:p>
          <a:p>
            <a:pPr lvl="1"/>
            <a:r>
              <a:rPr lang="en-US" dirty="0"/>
              <a:t>Requirements </a:t>
            </a:r>
            <a:r>
              <a:rPr lang="en-US" b="1" dirty="0"/>
              <a:t>classification</a:t>
            </a:r>
            <a:r>
              <a:rPr lang="en-US" dirty="0"/>
              <a:t> and </a:t>
            </a:r>
            <a:r>
              <a:rPr lang="en-US" b="1" dirty="0"/>
              <a:t>organization</a:t>
            </a:r>
            <a:r>
              <a:rPr lang="en-US" dirty="0"/>
              <a:t>,</a:t>
            </a:r>
          </a:p>
          <a:p>
            <a:pPr lvl="1"/>
            <a:r>
              <a:rPr lang="en-US" dirty="0"/>
              <a:t>Requirements </a:t>
            </a:r>
            <a:r>
              <a:rPr lang="en-US" b="1" dirty="0"/>
              <a:t>prioritization</a:t>
            </a:r>
            <a:r>
              <a:rPr lang="en-US" dirty="0"/>
              <a:t> and </a:t>
            </a:r>
            <a:r>
              <a:rPr lang="en-US" b="1" dirty="0"/>
              <a:t>negotiation</a:t>
            </a:r>
            <a:r>
              <a:rPr lang="en-US" dirty="0"/>
              <a:t>,</a:t>
            </a:r>
          </a:p>
          <a:p>
            <a:pPr lvl="1"/>
            <a:r>
              <a:rPr lang="en-US" dirty="0"/>
              <a:t>Requirements </a:t>
            </a:r>
            <a:r>
              <a:rPr lang="en-US" b="1" dirty="0"/>
              <a:t>specification</a:t>
            </a:r>
            <a:r>
              <a:rPr lang="en-US" dirty="0"/>
              <a:t>.</a:t>
            </a:r>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909754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Problems of requirements elicitation</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dirty="0"/>
              <a:t>Stakeholders don’t know what they really want.</a:t>
            </a:r>
          </a:p>
          <a:p>
            <a:r>
              <a:rPr lang="en-GB" dirty="0"/>
              <a:t>Stakeholders express requirements in their own terms.</a:t>
            </a:r>
          </a:p>
          <a:p>
            <a:r>
              <a:rPr lang="en-GB" dirty="0"/>
              <a:t>Different stakeholders may have conflicting requirements.</a:t>
            </a:r>
          </a:p>
          <a:p>
            <a:r>
              <a:rPr lang="en-GB" dirty="0"/>
              <a:t>Organisational and political factors may influence the system requirements.</a:t>
            </a:r>
          </a:p>
          <a:p>
            <a:r>
              <a:rPr lang="en-GB" dirty="0"/>
              <a:t>The requirements change during the analysis process. New stakeholders may emerge and the business environment may change.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500706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requirements elicitation and analysis process</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4.13 RequirementsElicitation.eps"/>
          <p:cNvPicPr>
            <a:picLocks noChangeAspect="1"/>
          </p:cNvPicPr>
          <p:nvPr/>
        </p:nvPicPr>
        <p:blipFill>
          <a:blip r:embed="rId3"/>
          <a:stretch>
            <a:fillRect/>
          </a:stretch>
        </p:blipFill>
        <p:spPr>
          <a:xfrm>
            <a:off x="1547664" y="1916832"/>
            <a:ext cx="5950107" cy="3908648"/>
          </a:xfrm>
          <a:prstGeom prst="rect">
            <a:avLst/>
          </a:prstGeom>
        </p:spPr>
      </p:pic>
    </p:spTree>
    <p:extLst>
      <p:ext uri="{BB962C8B-B14F-4D97-AF65-F5344CB8AC3E}">
        <p14:creationId xmlns:p14="http://schemas.microsoft.com/office/powerpoint/2010/main" val="14524727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Process activities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GB" sz="2400" dirty="0"/>
              <a:t>Requirements discovery</a:t>
            </a:r>
          </a:p>
          <a:p>
            <a:pPr lvl="1"/>
            <a:r>
              <a:rPr lang="en-GB" sz="2000" dirty="0"/>
              <a:t>Interacting with stakeholders to discover their requirements. Domain requirements are also discovered at this stage.</a:t>
            </a:r>
          </a:p>
          <a:p>
            <a:pPr>
              <a:lnSpc>
                <a:spcPct val="90000"/>
              </a:lnSpc>
            </a:pPr>
            <a:r>
              <a:rPr lang="en-GB" sz="2400" dirty="0"/>
              <a:t>Requirements classification and organisation</a:t>
            </a:r>
          </a:p>
          <a:p>
            <a:pPr lvl="1"/>
            <a:r>
              <a:rPr lang="en-GB" sz="2000" dirty="0"/>
              <a:t>Groups related requirements and organises them into coherent clusters.</a:t>
            </a:r>
          </a:p>
          <a:p>
            <a:pPr>
              <a:lnSpc>
                <a:spcPct val="90000"/>
              </a:lnSpc>
            </a:pPr>
            <a:r>
              <a:rPr lang="en-GB" sz="2400" dirty="0"/>
              <a:t>Prioritisation and negotiation</a:t>
            </a:r>
          </a:p>
          <a:p>
            <a:pPr lvl="1"/>
            <a:r>
              <a:rPr lang="en-GB" sz="2000" dirty="0"/>
              <a:t>Prioritising requirements and resolving requirements conflicts.</a:t>
            </a:r>
          </a:p>
          <a:p>
            <a:pPr>
              <a:lnSpc>
                <a:spcPct val="90000"/>
              </a:lnSpc>
            </a:pPr>
            <a:r>
              <a:rPr lang="en-GB" sz="2400" dirty="0"/>
              <a:t>Requirements specification</a:t>
            </a:r>
          </a:p>
          <a:p>
            <a:pPr lvl="1"/>
            <a:r>
              <a:rPr lang="en-GB" sz="2000" dirty="0"/>
              <a:t>Requirements are documented and input into the next round of the spiral.</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999920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228600" indent="-457200">
              <a:buFont typeface="+mj-lt"/>
              <a:buAutoNum type="arabicPeriod"/>
            </a:pPr>
            <a:r>
              <a:rPr lang="en-US" dirty="0"/>
              <a:t>Functional and non-functional requirements</a:t>
            </a:r>
            <a:endParaRPr lang="en-GB" dirty="0"/>
          </a:p>
          <a:p>
            <a:pPr marL="228600" indent="-457200">
              <a:buFont typeface="+mj-lt"/>
              <a:buAutoNum type="arabicPeriod"/>
            </a:pPr>
            <a:r>
              <a:rPr lang="en-US" dirty="0"/>
              <a:t>Requirements engineering processes</a:t>
            </a:r>
          </a:p>
          <a:p>
            <a:pPr marL="228600" indent="-457200">
              <a:buFont typeface="+mj-lt"/>
              <a:buAutoNum type="arabicPeriod"/>
            </a:pPr>
            <a:r>
              <a:rPr lang="en-US" dirty="0"/>
              <a:t>Requirements elicitation</a:t>
            </a:r>
            <a:endParaRPr lang="en-GB" dirty="0"/>
          </a:p>
          <a:p>
            <a:pPr marL="228600" indent="-457200">
              <a:buFont typeface="+mj-lt"/>
              <a:buAutoNum type="arabicPeriod"/>
            </a:pPr>
            <a:r>
              <a:rPr lang="en-US" dirty="0"/>
              <a:t>Requirements </a:t>
            </a:r>
            <a:r>
              <a:rPr lang="en-GB" dirty="0"/>
              <a:t>specification</a:t>
            </a:r>
          </a:p>
          <a:p>
            <a:pPr marL="228600" indent="-457200">
              <a:buFont typeface="+mj-lt"/>
              <a:buAutoNum type="arabicPeriod"/>
            </a:pPr>
            <a:r>
              <a:rPr lang="en-US" dirty="0"/>
              <a:t>Requirements validation</a:t>
            </a:r>
            <a:endParaRPr lang="en-GB" dirty="0"/>
          </a:p>
          <a:p>
            <a:pPr marL="228600" indent="-457200">
              <a:buFont typeface="+mj-lt"/>
              <a:buAutoNum type="arabicPeriod"/>
            </a:pPr>
            <a:r>
              <a:rPr lang="en-US" dirty="0"/>
              <a:t>Requirements change</a:t>
            </a:r>
            <a:endParaRPr lang="en-GB" dirty="0"/>
          </a:p>
          <a:p>
            <a:endParaRPr lang="en-US" dirty="0"/>
          </a:p>
        </p:txBody>
      </p:sp>
      <p:sp>
        <p:nvSpPr>
          <p:cNvPr id="3" name="Text Placeholder 2"/>
          <p:cNvSpPr>
            <a:spLocks noGrp="1"/>
          </p:cNvSpPr>
          <p:nvPr>
            <p:ph type="body" sz="quarter" idx="13"/>
          </p:nvPr>
        </p:nvSpPr>
        <p:spPr/>
        <p:txBody>
          <a:bodyPr/>
          <a:lstStyle/>
          <a:p>
            <a:r>
              <a:rPr lang="lt-LT" dirty="0" err="1" smtClean="0"/>
              <a:t>Lecture</a:t>
            </a:r>
            <a:r>
              <a:rPr lang="lt-LT" dirty="0" smtClean="0"/>
              <a:t> </a:t>
            </a:r>
            <a:r>
              <a:rPr lang="lt-LT" dirty="0" err="1" smtClean="0"/>
              <a:t>topics</a:t>
            </a:r>
            <a:endParaRPr lang="en-US" dirty="0"/>
          </a:p>
        </p:txBody>
      </p:sp>
      <p:pic>
        <p:nvPicPr>
          <p:cNvPr id="5" name="Picture 4"/>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Requirements discovery</a:t>
            </a:r>
          </a:p>
        </p:txBody>
      </p:sp>
      <p:sp>
        <p:nvSpPr>
          <p:cNvPr id="3" name="Text Placeholder 2"/>
          <p:cNvSpPr>
            <a:spLocks noGrp="1"/>
          </p:cNvSpPr>
          <p:nvPr>
            <p:ph type="body" sz="quarter" idx="12"/>
          </p:nvPr>
        </p:nvSpPr>
        <p:spPr>
          <a:xfrm>
            <a:off x="457200" y="1546411"/>
            <a:ext cx="8572498" cy="4255995"/>
          </a:xfrm>
        </p:spPr>
        <p:txBody>
          <a:bodyPr/>
          <a:lstStyle/>
          <a:p>
            <a:r>
              <a:rPr lang="en-US" sz="2400" dirty="0"/>
              <a:t>The process of gathering information about the required and existing systems and distilling the user and system requirements from this information.</a:t>
            </a:r>
          </a:p>
          <a:p>
            <a:r>
              <a:rPr lang="en-US" sz="2400" dirty="0"/>
              <a:t>Interaction is with system stakeholders from managers to external regulators.</a:t>
            </a:r>
          </a:p>
          <a:p>
            <a:r>
              <a:rPr lang="en-US" sz="2400" dirty="0"/>
              <a:t>Systems normally have a range of stakeholders.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053995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Interviewing</a:t>
            </a:r>
          </a:p>
        </p:txBody>
      </p:sp>
      <p:sp>
        <p:nvSpPr>
          <p:cNvPr id="3" name="Text Placeholder 2"/>
          <p:cNvSpPr>
            <a:spLocks noGrp="1"/>
          </p:cNvSpPr>
          <p:nvPr>
            <p:ph type="body" sz="quarter" idx="12"/>
          </p:nvPr>
        </p:nvSpPr>
        <p:spPr>
          <a:xfrm>
            <a:off x="457200" y="1546411"/>
            <a:ext cx="8572498" cy="4255995"/>
          </a:xfrm>
        </p:spPr>
        <p:txBody>
          <a:bodyPr/>
          <a:lstStyle/>
          <a:p>
            <a:r>
              <a:rPr lang="en-US" dirty="0"/>
              <a:t>Formal or informal interviews with stakeholders are part of most RE processes.</a:t>
            </a:r>
          </a:p>
          <a:p>
            <a:r>
              <a:rPr lang="en-US" dirty="0"/>
              <a:t>Types of interview</a:t>
            </a:r>
          </a:p>
          <a:p>
            <a:pPr lvl="1"/>
            <a:r>
              <a:rPr lang="en-US" sz="2000" dirty="0"/>
              <a:t>Closed interviews based on pre-determined list of questions</a:t>
            </a:r>
          </a:p>
          <a:p>
            <a:pPr lvl="1"/>
            <a:r>
              <a:rPr lang="en-US" sz="2000" dirty="0"/>
              <a:t>Open interviews where various issues are explored with stakeholders.</a:t>
            </a:r>
          </a:p>
          <a:p>
            <a:r>
              <a:rPr lang="en-US" dirty="0"/>
              <a:t>Effective interviewing</a:t>
            </a:r>
          </a:p>
          <a:p>
            <a:pPr lvl="1"/>
            <a:r>
              <a:rPr lang="en-US" sz="2000" dirty="0"/>
              <a:t>Be open-minded, avoid pre-conceived ideas about the requirements and are willing to listen to stakeholders. </a:t>
            </a:r>
            <a:endParaRPr lang="en-GB" sz="2000" dirty="0"/>
          </a:p>
          <a:p>
            <a:pPr lvl="1"/>
            <a:r>
              <a:rPr lang="en-US" sz="2000" dirty="0"/>
              <a:t>Prompt the interviewee to get discussions going using a springboard question, a requirements proposal, or by working together on a prototype system.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52310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Interviews in practice</a:t>
            </a:r>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US" dirty="0"/>
              <a:t>Normally a mix of closed and open-ended interviewing.</a:t>
            </a:r>
          </a:p>
          <a:p>
            <a:pPr>
              <a:lnSpc>
                <a:spcPct val="90000"/>
              </a:lnSpc>
            </a:pPr>
            <a:r>
              <a:rPr lang="en-US" dirty="0"/>
              <a:t>Interviews are good for getting an overall understanding of what stakeholders do and how they might interact with the system.</a:t>
            </a:r>
          </a:p>
          <a:p>
            <a:pPr>
              <a:lnSpc>
                <a:spcPct val="90000"/>
              </a:lnSpc>
            </a:pPr>
            <a:r>
              <a:rPr lang="en-US" dirty="0"/>
              <a:t>Interviewers need to be open-minded without pre-conceived ideas of what the system should do</a:t>
            </a:r>
          </a:p>
          <a:p>
            <a:pPr>
              <a:lnSpc>
                <a:spcPct val="90000"/>
              </a:lnSpc>
            </a:pPr>
            <a:r>
              <a:rPr lang="en-US" dirty="0"/>
              <a:t>You need to prompt the use to talk about the system by suggesting requirements rather than simply asking them what they want.</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82206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Problems with interviews</a:t>
            </a:r>
          </a:p>
        </p:txBody>
      </p:sp>
      <p:sp>
        <p:nvSpPr>
          <p:cNvPr id="3" name="Text Placeholder 2"/>
          <p:cNvSpPr>
            <a:spLocks noGrp="1"/>
          </p:cNvSpPr>
          <p:nvPr>
            <p:ph type="body" sz="quarter" idx="12"/>
          </p:nvPr>
        </p:nvSpPr>
        <p:spPr>
          <a:xfrm>
            <a:off x="457200" y="1546411"/>
            <a:ext cx="8572498" cy="4255995"/>
          </a:xfrm>
        </p:spPr>
        <p:txBody>
          <a:bodyPr/>
          <a:lstStyle/>
          <a:p>
            <a:pPr>
              <a:lnSpc>
                <a:spcPct val="90000"/>
              </a:lnSpc>
            </a:pPr>
            <a:r>
              <a:rPr lang="en-US" dirty="0"/>
              <a:t>Application specialists may use language to describe their work that isn’t easy for the requirements engineer to understand.</a:t>
            </a:r>
          </a:p>
          <a:p>
            <a:pPr>
              <a:lnSpc>
                <a:spcPct val="90000"/>
              </a:lnSpc>
            </a:pPr>
            <a:r>
              <a:rPr lang="en-US" dirty="0"/>
              <a:t>Interviews are not good for understanding domain requirements</a:t>
            </a:r>
          </a:p>
          <a:p>
            <a:pPr lvl="1"/>
            <a:r>
              <a:rPr lang="en-US" sz="2000" dirty="0"/>
              <a:t>Requirements engineers cannot understand specific domain terminology;</a:t>
            </a:r>
          </a:p>
          <a:p>
            <a:pPr lvl="1"/>
            <a:r>
              <a:rPr lang="en-US" sz="2000" dirty="0"/>
              <a:t>Some domain knowledge is so familiar that people find it hard to articulate or think that it isn’t worth articulating.</a:t>
            </a:r>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3675610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smtClean="0"/>
              <a:t>Ethnography (monitoring)</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dirty="0"/>
              <a:t>A social scientist spends a considerable time observing and analysing how people actually work.</a:t>
            </a:r>
          </a:p>
          <a:p>
            <a:r>
              <a:rPr lang="en-GB" dirty="0"/>
              <a:t>People do not have to explain or articulate their work.</a:t>
            </a:r>
          </a:p>
          <a:p>
            <a:r>
              <a:rPr lang="en-GB" dirty="0"/>
              <a:t>Social and organisational factors of importance may be observed.</a:t>
            </a:r>
          </a:p>
          <a:p>
            <a:r>
              <a:rPr lang="en-GB" dirty="0"/>
              <a:t>Ethnographic studies have shown that work is usually richer and more complex than suggested by simple system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4235733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Scope of </a:t>
            </a:r>
            <a:r>
              <a:rPr lang="en-GB" dirty="0" smtClean="0"/>
              <a:t>ethnography (monitoring)</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GB" dirty="0"/>
              <a:t>Requirements that are derived from the way that people actually work rather than the way I which process definitions suggest that they ought to work.</a:t>
            </a:r>
          </a:p>
          <a:p>
            <a:r>
              <a:rPr lang="en-GB" dirty="0"/>
              <a:t>Requirements that are derived from cooperation and awareness of other people’s activities.</a:t>
            </a:r>
          </a:p>
          <a:p>
            <a:pPr lvl="1"/>
            <a:r>
              <a:rPr lang="en-GB" sz="2000" dirty="0"/>
              <a:t>Awareness of what other people are doing leads to changes in the ways in which we do things.</a:t>
            </a:r>
          </a:p>
          <a:p>
            <a:r>
              <a:rPr lang="en-GB" dirty="0"/>
              <a:t>Ethnography is effective for understanding existing processes but cannot identify new features that should be added to a system.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212372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Stories and scenarios</a:t>
            </a:r>
          </a:p>
        </p:txBody>
      </p:sp>
      <p:sp>
        <p:nvSpPr>
          <p:cNvPr id="3" name="Text Placeholder 2"/>
          <p:cNvSpPr>
            <a:spLocks noGrp="1"/>
          </p:cNvSpPr>
          <p:nvPr>
            <p:ph type="body" sz="quarter" idx="12"/>
          </p:nvPr>
        </p:nvSpPr>
        <p:spPr>
          <a:xfrm>
            <a:off x="457200" y="1546411"/>
            <a:ext cx="8572498" cy="4255995"/>
          </a:xfrm>
        </p:spPr>
        <p:txBody>
          <a:bodyPr/>
          <a:lstStyle/>
          <a:p>
            <a:r>
              <a:rPr lang="en-US" dirty="0"/>
              <a:t>Scenarios and user stories are real-life examples of how a system can be used.</a:t>
            </a:r>
          </a:p>
          <a:p>
            <a:r>
              <a:rPr lang="en-US" dirty="0"/>
              <a:t>Stories and scenarios are a description of how a system may be used for a particular task.</a:t>
            </a:r>
          </a:p>
          <a:p>
            <a:r>
              <a:rPr lang="en-US" dirty="0"/>
              <a:t>Because they are based on a practical situation, stakeholders can relate to them and can comment on their situation with respect to the story.</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887819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Requirements specification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1353837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Requirements specification</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process of writing </a:t>
            </a:r>
            <a:r>
              <a:rPr lang="en-US" dirty="0" smtClean="0"/>
              <a:t>down </a:t>
            </a:r>
            <a:r>
              <a:rPr lang="en-US" dirty="0"/>
              <a:t>the user and system requirements in a requirements document.</a:t>
            </a:r>
          </a:p>
          <a:p>
            <a:r>
              <a:rPr lang="en-US" dirty="0"/>
              <a:t>User requirements have to be understandable by end-users and customers who do not have a technical background.</a:t>
            </a:r>
          </a:p>
          <a:p>
            <a:r>
              <a:rPr lang="en-US" dirty="0"/>
              <a:t>System requirements are more detailed requirements and may include more technical information.</a:t>
            </a:r>
          </a:p>
          <a:p>
            <a:r>
              <a:rPr lang="en-US" dirty="0"/>
              <a:t>The requirements may be part of a contract for the system development</a:t>
            </a:r>
          </a:p>
          <a:p>
            <a:pPr lvl="1"/>
            <a:r>
              <a:rPr lang="en-US" sz="2000" dirty="0"/>
              <a:t>It is therefore important that these are as complete as possible.</a:t>
            </a:r>
          </a:p>
        </p:txBody>
      </p:sp>
    </p:spTree>
    <p:extLst>
      <p:ext uri="{BB962C8B-B14F-4D97-AF65-F5344CB8AC3E}">
        <p14:creationId xmlns:p14="http://schemas.microsoft.com/office/powerpoint/2010/main" val="1013552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Ways of writing a system </a:t>
            </a:r>
            <a:endParaRPr lang="en-US" dirty="0" smtClean="0"/>
          </a:p>
          <a:p>
            <a:r>
              <a:rPr lang="en-US" dirty="0" smtClean="0"/>
              <a:t>requirements </a:t>
            </a:r>
            <a:r>
              <a:rPr lang="en-US" dirty="0"/>
              <a:t>specification </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8" name="Table 7"/>
          <p:cNvGraphicFramePr>
            <a:graphicFrameLocks noGrp="1"/>
          </p:cNvGraphicFramePr>
          <p:nvPr/>
        </p:nvGraphicFramePr>
        <p:xfrm>
          <a:off x="685800" y="1595479"/>
          <a:ext cx="7924800" cy="4805322"/>
        </p:xfrm>
        <a:graphic>
          <a:graphicData uri="http://schemas.openxmlformats.org/drawingml/2006/table">
            <a:tbl>
              <a:tblPr/>
              <a:tblGrid>
                <a:gridCol w="1733550"/>
                <a:gridCol w="6191250"/>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rgbClr val="000000"/>
                          </a:solidFill>
                          <a:effectLst/>
                          <a:latin typeface="Arial"/>
                          <a:ea typeface="Times New Roman" charset="0"/>
                          <a:cs typeface="Arial"/>
                        </a:rPr>
                        <a:t>Notation</a:t>
                      </a:r>
                      <a:endParaRPr kumimoji="0" lang="en-US" sz="1400" b="1" i="0" u="none" strike="noStrike" cap="none" normalizeH="0" baseline="0" dirty="0" smtClean="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2784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using numbered sentences in natural language. Each sentence should express one requirement.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2784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smtClean="0">
                          <a:ln>
                            <a:noFill/>
                          </a:ln>
                          <a:solidFill>
                            <a:srgbClr val="000000"/>
                          </a:solidFill>
                          <a:effectLst/>
                          <a:latin typeface="Arial"/>
                          <a:ea typeface="Times New Roman" charset="0"/>
                          <a:cs typeface="Arial"/>
                        </a:rPr>
                        <a:t>Structured natural language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 requirements are written in natural language on a standard form or template. Each field provides information about an aspect of the requirement.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982014">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a:ea typeface="Times New Roman" charset="0"/>
                          <a:cs typeface="Arial"/>
                        </a:rPr>
                        <a:t>Design description languages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This approach uses a language like a programming language, but with more abstract features to specify the requirements by defining an operational model of the system. This approach is now rarely used although it can be useful for interface specifications.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2784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notations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Graphical models, supplemented by text annotations, are used to define the functional requirements for the system; UML use case and sequence diagrams are commonly used.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133618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a:ea typeface="Times New Roman" charset="0"/>
                          <a:cs typeface="Arial"/>
                        </a:rPr>
                        <a:t>Mathematical specifications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a:ea typeface="Times New Roman" charset="0"/>
                          <a:cs typeface="Arial"/>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3608605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Requirements engineering</a:t>
            </a:r>
            <a:endParaRPr lang="en-US" dirty="0"/>
          </a:p>
        </p:txBody>
      </p:sp>
      <p:sp>
        <p:nvSpPr>
          <p:cNvPr id="3" name="Text Placeholder 2"/>
          <p:cNvSpPr>
            <a:spLocks noGrp="1"/>
          </p:cNvSpPr>
          <p:nvPr>
            <p:ph type="body" sz="quarter" idx="12"/>
          </p:nvPr>
        </p:nvSpPr>
        <p:spPr>
          <a:xfrm>
            <a:off x="457202" y="1165240"/>
            <a:ext cx="8607667" cy="4276165"/>
          </a:xfrm>
        </p:spPr>
        <p:txBody>
          <a:bodyPr/>
          <a:lstStyle/>
          <a:p>
            <a:r>
              <a:rPr lang="en-GB" sz="2400" dirty="0"/>
              <a:t>The process of establishing the services that </a:t>
            </a:r>
            <a:r>
              <a:rPr lang="en-GB" sz="2400" dirty="0" smtClean="0"/>
              <a:t>a customer </a:t>
            </a:r>
            <a:r>
              <a:rPr lang="en-GB" sz="2400" dirty="0"/>
              <a:t>requires from a system and the constraints under which it operates and is developed.</a:t>
            </a:r>
          </a:p>
          <a:p>
            <a:r>
              <a:rPr lang="en-GB" sz="2400" dirty="0"/>
              <a:t>The system requirements are the descriptions of the system services and constraints that are generated during the requirements engineering process.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40923140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and design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GB" dirty="0"/>
              <a:t>In principle, requirements should state what the system should do and the design should describe how it does this.</a:t>
            </a:r>
          </a:p>
          <a:p>
            <a:pPr>
              <a:lnSpc>
                <a:spcPct val="90000"/>
              </a:lnSpc>
            </a:pPr>
            <a:r>
              <a:rPr lang="en-GB" dirty="0"/>
              <a:t>In practice, requirements and design are inseparable</a:t>
            </a:r>
          </a:p>
          <a:p>
            <a:pPr lvl="1"/>
            <a:r>
              <a:rPr lang="en-GB" sz="2000" dirty="0"/>
              <a:t>A system architecture may be designed to structure the requirements;</a:t>
            </a:r>
          </a:p>
          <a:p>
            <a:pPr lvl="1"/>
            <a:r>
              <a:rPr lang="en-GB" sz="2000" dirty="0"/>
              <a:t>The system may inter-operate with other systems that generate design requirements;</a:t>
            </a:r>
          </a:p>
          <a:p>
            <a:pPr lvl="1"/>
            <a:r>
              <a:rPr lang="en-GB" sz="2000" dirty="0"/>
              <a:t>The use of a specific architecture to satisfy non-functional requirements may be a domain requirement.</a:t>
            </a:r>
          </a:p>
          <a:p>
            <a:pPr lvl="1"/>
            <a:r>
              <a:rPr lang="en-GB" sz="2000" dirty="0"/>
              <a:t>This may be the consequence of a regulatory requirement.</a:t>
            </a:r>
          </a:p>
        </p:txBody>
      </p:sp>
    </p:spTree>
    <p:extLst>
      <p:ext uri="{BB962C8B-B14F-4D97-AF65-F5344CB8AC3E}">
        <p14:creationId xmlns:p14="http://schemas.microsoft.com/office/powerpoint/2010/main" val="213282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Natural language specification</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Requirements are written as natural language sentences supplemented by diagrams and tables.</a:t>
            </a:r>
          </a:p>
          <a:p>
            <a:r>
              <a:rPr lang="en-US" dirty="0"/>
              <a:t>Used for writing requirements because it is expressive, intuitive and universal. This means that the requirements  can be understood by users and customers.</a:t>
            </a:r>
          </a:p>
        </p:txBody>
      </p:sp>
    </p:spTree>
    <p:extLst>
      <p:ext uri="{BB962C8B-B14F-4D97-AF65-F5344CB8AC3E}">
        <p14:creationId xmlns:p14="http://schemas.microsoft.com/office/powerpoint/2010/main" val="3358410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Guidelines for writing requirements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Invent a standard format and use it for all requirements.</a:t>
            </a:r>
          </a:p>
          <a:p>
            <a:r>
              <a:rPr lang="en-GB" dirty="0"/>
              <a:t>Use language in a consistent way. Use shall for mandatory requirements, should for desirable requirements.</a:t>
            </a:r>
          </a:p>
          <a:p>
            <a:r>
              <a:rPr lang="en-GB" dirty="0"/>
              <a:t>Use text highlighting to identify key parts of the requirement.</a:t>
            </a:r>
          </a:p>
          <a:p>
            <a:r>
              <a:rPr lang="en-GB" dirty="0"/>
              <a:t>Avoid the use of computer jargon.</a:t>
            </a:r>
          </a:p>
          <a:p>
            <a:r>
              <a:rPr lang="en-GB" dirty="0"/>
              <a:t>Include an explanation (rationale) of why a requirement is necessary.</a:t>
            </a:r>
          </a:p>
        </p:txBody>
      </p:sp>
    </p:spTree>
    <p:extLst>
      <p:ext uri="{BB962C8B-B14F-4D97-AF65-F5344CB8AC3E}">
        <p14:creationId xmlns:p14="http://schemas.microsoft.com/office/powerpoint/2010/main" val="20673103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Problems with natural language</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Lack of clarity </a:t>
            </a:r>
          </a:p>
          <a:p>
            <a:pPr lvl="1"/>
            <a:r>
              <a:rPr lang="en-GB" dirty="0"/>
              <a:t>Precision is difficult without making the document difficult to read.</a:t>
            </a:r>
          </a:p>
          <a:p>
            <a:r>
              <a:rPr lang="en-GB" dirty="0"/>
              <a:t>Requirements confusion</a:t>
            </a:r>
          </a:p>
          <a:p>
            <a:pPr lvl="1"/>
            <a:r>
              <a:rPr lang="en-GB" dirty="0"/>
              <a:t>Functional and non-functional requirements tend to be mixed-up.</a:t>
            </a:r>
          </a:p>
          <a:p>
            <a:r>
              <a:rPr lang="en-GB" dirty="0"/>
              <a:t>Requirements amalgamation</a:t>
            </a:r>
          </a:p>
          <a:p>
            <a:pPr lvl="1"/>
            <a:r>
              <a:rPr lang="en-GB" dirty="0"/>
              <a:t>Several different requirements may be expressed together.</a:t>
            </a:r>
          </a:p>
        </p:txBody>
      </p:sp>
    </p:spTree>
    <p:extLst>
      <p:ext uri="{BB962C8B-B14F-4D97-AF65-F5344CB8AC3E}">
        <p14:creationId xmlns:p14="http://schemas.microsoft.com/office/powerpoint/2010/main" val="36165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Structured specifications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An approach to writing requirements where the freedom of the requirements writer is limited and requirements are written in a standard way.</a:t>
            </a:r>
          </a:p>
          <a:p>
            <a:r>
              <a:rPr lang="en-US" dirty="0"/>
              <a:t>This works well for some types of requirements e.g. requirements for embedded control system but is sometimes too rigid for writing business system requirements.</a:t>
            </a:r>
          </a:p>
        </p:txBody>
      </p:sp>
    </p:spTree>
    <p:extLst>
      <p:ext uri="{BB962C8B-B14F-4D97-AF65-F5344CB8AC3E}">
        <p14:creationId xmlns:p14="http://schemas.microsoft.com/office/powerpoint/2010/main" val="4055320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Form-based specifications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Definition of the function or entity.</a:t>
            </a:r>
          </a:p>
          <a:p>
            <a:r>
              <a:rPr lang="en-GB" dirty="0"/>
              <a:t>Description of inputs and where they come from.</a:t>
            </a:r>
          </a:p>
          <a:p>
            <a:r>
              <a:rPr lang="en-GB" dirty="0"/>
              <a:t>Description of outputs and where they go to.</a:t>
            </a:r>
          </a:p>
          <a:p>
            <a:r>
              <a:rPr lang="en-GB" dirty="0"/>
              <a:t>Information about the information needed for the computation and other entities used.</a:t>
            </a:r>
          </a:p>
          <a:p>
            <a:r>
              <a:rPr lang="en-GB" dirty="0"/>
              <a:t>Description of the action to be taken.</a:t>
            </a:r>
          </a:p>
          <a:p>
            <a:r>
              <a:rPr lang="en-GB" dirty="0"/>
              <a:t>Pre and post conditions (if appropriate).</a:t>
            </a:r>
          </a:p>
          <a:p>
            <a:r>
              <a:rPr lang="en-GB" dirty="0"/>
              <a:t>The side effects (if any) of the function.</a:t>
            </a:r>
          </a:p>
        </p:txBody>
      </p:sp>
    </p:spTree>
    <p:extLst>
      <p:ext uri="{BB962C8B-B14F-4D97-AF65-F5344CB8AC3E}">
        <p14:creationId xmlns:p14="http://schemas.microsoft.com/office/powerpoint/2010/main" val="1166419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Use cases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Use-cases are a kind of scenario that are included in the UML. </a:t>
            </a:r>
          </a:p>
          <a:p>
            <a:r>
              <a:rPr lang="en-GB" dirty="0"/>
              <a:t>Use cases identify the actors in an interaction and which describe the interaction itself.</a:t>
            </a:r>
          </a:p>
          <a:p>
            <a:r>
              <a:rPr lang="en-GB" dirty="0"/>
              <a:t>A set of use cases should describe all possible interactions with the system.</a:t>
            </a:r>
          </a:p>
          <a:p>
            <a:r>
              <a:rPr lang="en-GB" dirty="0"/>
              <a:t>High-level graphical model supplemented by more detailed tabular </a:t>
            </a:r>
            <a:r>
              <a:rPr lang="en-GB" dirty="0" smtClean="0"/>
              <a:t>description.</a:t>
            </a:r>
            <a:endParaRPr lang="en-GB" dirty="0"/>
          </a:p>
          <a:p>
            <a:r>
              <a:rPr lang="en-GB" dirty="0"/>
              <a:t>UML sequence diagrams may be used to add detail to use-cases by showing the sequence of event processing in the system.</a:t>
            </a:r>
          </a:p>
        </p:txBody>
      </p:sp>
    </p:spTree>
    <p:extLst>
      <p:ext uri="{BB962C8B-B14F-4D97-AF65-F5344CB8AC3E}">
        <p14:creationId xmlns:p14="http://schemas.microsoft.com/office/powerpoint/2010/main" val="5080996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Use cases for the </a:t>
            </a:r>
            <a:r>
              <a:rPr lang="en-GB" dirty="0" err="1"/>
              <a:t>Mentcare</a:t>
            </a:r>
            <a:r>
              <a:rPr lang="en-GB" dirty="0"/>
              <a:t> system</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4.15 UseCases.eps"/>
          <p:cNvPicPr>
            <a:picLocks noChangeAspect="1"/>
          </p:cNvPicPr>
          <p:nvPr/>
        </p:nvPicPr>
        <p:blipFill>
          <a:blip r:embed="rId3"/>
          <a:stretch>
            <a:fillRect/>
          </a:stretch>
        </p:blipFill>
        <p:spPr>
          <a:xfrm>
            <a:off x="1447799" y="1767254"/>
            <a:ext cx="6555509" cy="3886200"/>
          </a:xfrm>
          <a:prstGeom prst="rect">
            <a:avLst/>
          </a:prstGeom>
        </p:spPr>
      </p:pic>
    </p:spTree>
    <p:extLst>
      <p:ext uri="{BB962C8B-B14F-4D97-AF65-F5344CB8AC3E}">
        <p14:creationId xmlns:p14="http://schemas.microsoft.com/office/powerpoint/2010/main" val="11597692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30824" y="422490"/>
            <a:ext cx="7644653" cy="619724"/>
          </a:xfrm>
        </p:spPr>
        <p:txBody>
          <a:bodyPr/>
          <a:lstStyle/>
          <a:p>
            <a:r>
              <a:rPr lang="en-GB" dirty="0"/>
              <a:t>The software requirements document</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The software requirements document is the official statement of what is required of the system developers.</a:t>
            </a:r>
          </a:p>
          <a:p>
            <a:r>
              <a:rPr lang="en-GB" dirty="0"/>
              <a:t>Should include both a definition of user requirements and a specification of the system requirements.</a:t>
            </a:r>
          </a:p>
          <a:p>
            <a:r>
              <a:rPr lang="en-GB" dirty="0"/>
              <a:t>It is NOT a design document. As far as possible, it should set of WHAT the system should do rather than HOW it should do it.</a:t>
            </a:r>
          </a:p>
        </p:txBody>
      </p:sp>
    </p:spTree>
    <p:extLst>
      <p:ext uri="{BB962C8B-B14F-4D97-AF65-F5344CB8AC3E}">
        <p14:creationId xmlns:p14="http://schemas.microsoft.com/office/powerpoint/2010/main" val="8311612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Users of a requirements document</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4.6 ReqDocUsers.eps"/>
          <p:cNvPicPr>
            <a:picLocks noChangeAspect="1"/>
          </p:cNvPicPr>
          <p:nvPr/>
        </p:nvPicPr>
        <p:blipFill>
          <a:blip r:embed="rId3"/>
          <a:stretch>
            <a:fillRect/>
          </a:stretch>
        </p:blipFill>
        <p:spPr>
          <a:xfrm>
            <a:off x="2637692" y="1149724"/>
            <a:ext cx="3810000" cy="4870174"/>
          </a:xfrm>
          <a:prstGeom prst="rect">
            <a:avLst/>
          </a:prstGeom>
        </p:spPr>
      </p:pic>
    </p:spTree>
    <p:extLst>
      <p:ext uri="{BB962C8B-B14F-4D97-AF65-F5344CB8AC3E}">
        <p14:creationId xmlns:p14="http://schemas.microsoft.com/office/powerpoint/2010/main" val="11051442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Software process descriptions</a:t>
            </a:r>
          </a:p>
        </p:txBody>
      </p:sp>
      <p:sp>
        <p:nvSpPr>
          <p:cNvPr id="3" name="Text Placeholder 2"/>
          <p:cNvSpPr>
            <a:spLocks noGrp="1"/>
          </p:cNvSpPr>
          <p:nvPr>
            <p:ph type="body" sz="quarter" idx="12"/>
          </p:nvPr>
        </p:nvSpPr>
        <p:spPr>
          <a:xfrm>
            <a:off x="457202" y="1404701"/>
            <a:ext cx="8226909" cy="4276165"/>
          </a:xfrm>
        </p:spPr>
        <p:txBody>
          <a:bodyPr/>
          <a:lstStyle/>
          <a:p>
            <a:pPr>
              <a:lnSpc>
                <a:spcPct val="90000"/>
              </a:lnSpc>
            </a:pPr>
            <a:r>
              <a:rPr lang="en-GB" dirty="0"/>
              <a:t>It may range from a high-level abstract statement of a service or of a system constraint to a detailed mathematical functional specification.</a:t>
            </a:r>
          </a:p>
          <a:p>
            <a:pPr>
              <a:lnSpc>
                <a:spcPct val="90000"/>
              </a:lnSpc>
            </a:pPr>
            <a:r>
              <a:rPr lang="en-GB" dirty="0"/>
              <a:t>This is inevitable as requirements may serve a dual function</a:t>
            </a:r>
          </a:p>
          <a:p>
            <a:pPr lvl="1"/>
            <a:r>
              <a:rPr lang="en-GB" sz="2000" dirty="0"/>
              <a:t>May be the basis for a bid for a contract - therefore must be open to interpretation;</a:t>
            </a:r>
          </a:p>
          <a:p>
            <a:pPr lvl="1"/>
            <a:r>
              <a:rPr lang="en-GB" sz="2000" dirty="0"/>
              <a:t>May be the basis for the contract itself - therefore must be defined in detail;</a:t>
            </a:r>
          </a:p>
          <a:p>
            <a:pPr lvl="1"/>
            <a:r>
              <a:rPr lang="en-GB" sz="2000" dirty="0"/>
              <a:t>Both these statements may be called requirements.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9809241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example structure of a requirements document</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591038351"/>
              </p:ext>
            </p:extLst>
          </p:nvPr>
        </p:nvGraphicFramePr>
        <p:xfrm>
          <a:off x="762000" y="1556239"/>
          <a:ext cx="7924800" cy="4480560"/>
        </p:xfrm>
        <a:graphic>
          <a:graphicData uri="http://schemas.openxmlformats.org/drawingml/2006/table">
            <a:tbl>
              <a:tblPr/>
              <a:tblGrid>
                <a:gridCol w="1905000"/>
                <a:gridCol w="6019800"/>
              </a:tblGrid>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ea typeface="Times New Roman" charset="0"/>
                          <a:cs typeface="Times New Roman" charset="0"/>
                        </a:rPr>
                        <a:t>Chapter</a:t>
                      </a:r>
                      <a:endParaRPr kumimoji="0" lang="en-GB" sz="1400" b="1" i="0" u="none" strike="noStrike" cap="none" normalizeH="0" baseline="0" dirty="0" smtClean="0">
                        <a:ln>
                          <a:noFill/>
                        </a:ln>
                        <a:solidFill>
                          <a:srgbClr val="000000"/>
                        </a:solidFill>
                        <a:effectLst/>
                        <a:latin typeface="Arial" charset="0"/>
                        <a:ea typeface="Times New Roman" charset="0"/>
                        <a:cs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charset="0"/>
                          <a:ea typeface="Times New Roman" charset="0"/>
                          <a:cs typeface="Times New Roman" charset="0"/>
                        </a:rPr>
                        <a:t>Description</a:t>
                      </a:r>
                      <a:endParaRPr kumimoji="0" lang="en-GB" sz="1400" b="1" i="0" u="none" strike="noStrike" cap="none" normalizeH="0" baseline="0" dirty="0" smtClean="0">
                        <a:ln>
                          <a:noFill/>
                        </a:ln>
                        <a:solidFill>
                          <a:srgbClr val="000000"/>
                        </a:solidFill>
                        <a:effectLst/>
                        <a:latin typeface="Arial" charset="0"/>
                        <a:ea typeface="Times New Roman" charset="0"/>
                        <a:cs typeface="Times New Roman" charset="0"/>
                      </a:endParaRPr>
                    </a:p>
                  </a:txBody>
                  <a:tcPr marL="54610" marR="54610"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ea typeface="Times New Roman" charset="0"/>
                          <a:cs typeface="Times New Roman" charset="0"/>
                        </a:rPr>
                        <a:t>Preface</a:t>
                      </a:r>
                      <a:endParaRPr kumimoji="0" lang="en-GB" sz="1400" b="0" i="0" u="none" strike="noStrike" cap="none" normalizeH="0" baseline="0" smtClean="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Times New Roman" charset="0"/>
                          <a:cs typeface="Times New Roman" charset="0"/>
                        </a:rPr>
                        <a:t>This should define the expected readership of the document and describe its version history, including a rationale for the creation of a new version and a summary of the changes made in each version. </a:t>
                      </a:r>
                      <a:endParaRPr kumimoji="0" lang="en-GB" sz="1400" b="0" i="0" u="none" strike="noStrike" cap="none" normalizeH="0" baseline="0" dirty="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Introduction</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Times New Roman" charset="0"/>
                          <a:cs typeface="Times New Roman" charset="0"/>
                        </a:rPr>
                        <a:t>This should describe the need for the system. It should briefly describe the system’s functions and explain how it will work with other systems. It should also describe how the system fits into the overall business or strategic objectives of the organization commissioning the software.</a:t>
                      </a:r>
                      <a:endParaRPr kumimoji="0" lang="en-GB" sz="1400" b="0" i="0" u="none" strike="noStrike" cap="none" normalizeH="0" baseline="0" dirty="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Glossary</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This should define the technical terms used in the document. You should not make assumptions about the experience or expertise of the reader.</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User requirements definition</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Here, you describe the services provided for the user. The nonfunctional system requirements should also be described in this section. This description may use natural language, diagrams, or other notations that are understandable to customers. Product and process standards that must be followed should be specified.</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charset="0"/>
                          <a:ea typeface="Times New Roman" charset="0"/>
                          <a:cs typeface="Times New Roman" charset="0"/>
                        </a:rPr>
                        <a:t>System architecture</a:t>
                      </a:r>
                      <a:endParaRPr kumimoji="0" lang="en-GB" sz="1400" b="0" i="0" u="none" strike="noStrike" cap="none" normalizeH="0" baseline="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charset="0"/>
                          <a:ea typeface="Times New Roman" charset="0"/>
                          <a:cs typeface="Times New Roman" charset="0"/>
                        </a:rPr>
                        <a:t>This chapter should present a high-level overview of the anticipated system architecture, showing the distribution of functions across system modules. Architectural components that are reused should be highlighted.</a:t>
                      </a:r>
                      <a:endParaRPr kumimoji="0" lang="en-GB" sz="1400" b="0" i="0" u="none" strike="noStrike" cap="none" normalizeH="0" baseline="0" dirty="0">
                        <a:ln>
                          <a:noFill/>
                        </a:ln>
                        <a:solidFill>
                          <a:srgbClr val="000000"/>
                        </a:solidFill>
                        <a:effectLst/>
                        <a:latin typeface="Arial" charset="0"/>
                        <a:ea typeface="Times New Roman" charset="0"/>
                        <a:cs typeface="Times New Roman" charset="0"/>
                      </a:endParaRPr>
                    </a:p>
                  </a:txBody>
                  <a:tcPr marL="54610" marR="54610"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Tree>
    <p:extLst>
      <p:ext uri="{BB962C8B-B14F-4D97-AF65-F5344CB8AC3E}">
        <p14:creationId xmlns:p14="http://schemas.microsoft.com/office/powerpoint/2010/main" val="39830507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The example structure of a requirements document</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graphicFrame>
        <p:nvGraphicFramePr>
          <p:cNvPr id="5" name="Content Placeholder 3"/>
          <p:cNvGraphicFramePr>
            <a:graphicFrameLocks/>
          </p:cNvGraphicFramePr>
          <p:nvPr>
            <p:extLst>
              <p:ext uri="{D42A27DB-BD31-4B8C-83A1-F6EECF244321}">
                <p14:modId xmlns:p14="http://schemas.microsoft.com/office/powerpoint/2010/main" val="444189673"/>
              </p:ext>
            </p:extLst>
          </p:nvPr>
        </p:nvGraphicFramePr>
        <p:xfrm>
          <a:off x="457200" y="1482969"/>
          <a:ext cx="8229600" cy="4680813"/>
        </p:xfrm>
        <a:graphic>
          <a:graphicData uri="http://schemas.openxmlformats.org/drawingml/2006/table">
            <a:tbl>
              <a:tblPr firstRow="1" bandRow="1">
                <a:tableStyleId>{5C22544A-7EE6-4342-B048-85BDC9FD1C3A}</a:tableStyleId>
              </a:tblPr>
              <a:tblGrid>
                <a:gridCol w="1676400"/>
                <a:gridCol w="6553200"/>
              </a:tblGrid>
              <a:tr h="319976">
                <a:tc>
                  <a:txBody>
                    <a:bodyPr/>
                    <a:lstStyle/>
                    <a:p>
                      <a:r>
                        <a:rPr lang="en-US" sz="1400" dirty="0" smtClean="0">
                          <a:solidFill>
                            <a:schemeClr val="tx1"/>
                          </a:solidFill>
                          <a:latin typeface="Arial"/>
                          <a:cs typeface="Arial"/>
                        </a:rPr>
                        <a:t>Chapter</a:t>
                      </a:r>
                      <a:endParaRPr lang="en-US" sz="1400" dirty="0">
                        <a:solidFill>
                          <a:schemeClr val="tx1"/>
                        </a:solidFill>
                        <a:latin typeface="Arial"/>
                        <a:cs typeface="Arial"/>
                      </a:endParaRPr>
                    </a:p>
                  </a:txBody>
                  <a:tcPr/>
                </a:tc>
                <a:tc>
                  <a:txBody>
                    <a:bodyPr/>
                    <a:lstStyle/>
                    <a:p>
                      <a:r>
                        <a:rPr lang="en-US" sz="1400" dirty="0" smtClean="0">
                          <a:solidFill>
                            <a:schemeClr val="tx1"/>
                          </a:solidFill>
                          <a:latin typeface="Arial"/>
                          <a:cs typeface="Arial"/>
                        </a:rPr>
                        <a:t>Description</a:t>
                      </a:r>
                      <a:endParaRPr lang="en-US" sz="1400" dirty="0">
                        <a:solidFill>
                          <a:schemeClr val="tx1"/>
                        </a:solidFill>
                        <a:latin typeface="Arial"/>
                        <a:cs typeface="Arial"/>
                      </a:endParaRPr>
                    </a:p>
                  </a:txBody>
                  <a:tcPr/>
                </a:tc>
              </a:tr>
              <a:tr h="69890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a:ea typeface="Times New Roman" charset="0"/>
                          <a:cs typeface="Arial"/>
                        </a:rPr>
                        <a:t>System requirements specification</a:t>
                      </a:r>
                      <a:endParaRPr kumimoji="0" lang="en-GB" sz="1400" b="0" i="0" u="none" strike="noStrike" cap="none" normalizeH="0" baseline="0" dirty="0">
                        <a:ln>
                          <a:noFill/>
                        </a:ln>
                        <a:solidFill>
                          <a:srgbClr val="000000"/>
                        </a:solidFill>
                        <a:effectLst/>
                        <a:latin typeface="Arial"/>
                        <a:ea typeface="Times New Roman" charset="0"/>
                        <a:cs typeface="Arial"/>
                      </a:endParaRPr>
                    </a:p>
                  </a:txBody>
                  <a:tcPr marL="54610" marR="54610" marT="0" marB="91440" horzOverflow="overflow"/>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This should describe the functional and nonfunctional requirements in more detail. If necessary, further detail may also be added to the nonfunctional requirements. Interfaces to other systems may be defined.</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r>
              <a:tr h="815281">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System models</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This might include graphical system models showing the relationships between the system components and the system and its environment. Examples of possible models are object models, data-flow models, or semantic data models. </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r>
              <a:tr h="9993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System evolution</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This should describe the fundamental assumptions on which the system is based, and any anticipated changes due to hardware evolution, changing user needs, and so on. This section is useful for system designers as it may help them avoid design decisions that would constrain likely future changes to the system.</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r>
              <a:tr h="118347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Appendices</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These should provide detailed, specific information that is related to the application being developed; for example, hardware and database descriptions. Hardware requirements define the minimal and optimal configurations for the system. Database requirements define the logical organization of the data used by the system and the relationships between data. </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r>
              <a:tr h="631186">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Arial"/>
                          <a:ea typeface="Times New Roman" charset="0"/>
                          <a:cs typeface="Arial"/>
                        </a:rPr>
                        <a:t>Index</a:t>
                      </a:r>
                      <a:endParaRPr kumimoji="0" lang="en-GB" sz="1400" b="0" i="0" u="none" strike="noStrike" cap="none" normalizeH="0" baseline="0">
                        <a:ln>
                          <a:noFill/>
                        </a:ln>
                        <a:solidFill>
                          <a:srgbClr val="000000"/>
                        </a:solidFill>
                        <a:effectLst/>
                        <a:latin typeface="Arial"/>
                        <a:ea typeface="Times New Roman" charset="0"/>
                        <a:cs typeface="Arial"/>
                      </a:endParaRPr>
                    </a:p>
                  </a:txBody>
                  <a:tcPr marL="54610" marR="54610" marT="0" marB="91440" horzOverflow="overflow"/>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Arial"/>
                          <a:ea typeface="Times New Roman" charset="0"/>
                          <a:cs typeface="Arial"/>
                        </a:rPr>
                        <a:t>Several indexes to the document may be included. As well as a normal alphabetic index, there may be an index of diagrams, an index of functions, and so on.</a:t>
                      </a:r>
                      <a:endParaRPr kumimoji="0" lang="en-GB" sz="1400" b="0" i="0" u="none" strike="noStrike" cap="none" normalizeH="0" baseline="0" dirty="0">
                        <a:ln>
                          <a:noFill/>
                        </a:ln>
                        <a:solidFill>
                          <a:srgbClr val="000000"/>
                        </a:solidFill>
                        <a:effectLst/>
                        <a:latin typeface="Arial"/>
                        <a:ea typeface="Times New Roman" charset="0"/>
                        <a:cs typeface="Arial"/>
                      </a:endParaRPr>
                    </a:p>
                  </a:txBody>
                  <a:tcPr marL="54610" marR="54610" marT="0" marB="91440" horzOverflow="overflow"/>
                </a:tc>
              </a:tr>
            </a:tbl>
          </a:graphicData>
        </a:graphic>
      </p:graphicFrame>
    </p:spTree>
    <p:extLst>
      <p:ext uri="{BB962C8B-B14F-4D97-AF65-F5344CB8AC3E}">
        <p14:creationId xmlns:p14="http://schemas.microsoft.com/office/powerpoint/2010/main" val="4439293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GB" dirty="0"/>
              <a:t>Requirements validation</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312471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validation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Concerned with demonstrating that the requirements define the system that the customer really wants.</a:t>
            </a:r>
          </a:p>
          <a:p>
            <a:r>
              <a:rPr lang="en-GB" dirty="0"/>
              <a:t>Requirements error costs are high so validation is very important</a:t>
            </a:r>
          </a:p>
          <a:p>
            <a:pPr lvl="1"/>
            <a:r>
              <a:rPr lang="en-GB" sz="2000" dirty="0"/>
              <a:t>Fixing a requirements error after delivery may cost up to 100 times the cost of fixing an implementation error.</a:t>
            </a:r>
          </a:p>
        </p:txBody>
      </p:sp>
    </p:spTree>
    <p:extLst>
      <p:ext uri="{BB962C8B-B14F-4D97-AF65-F5344CB8AC3E}">
        <p14:creationId xmlns:p14="http://schemas.microsoft.com/office/powerpoint/2010/main" val="41560409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checking</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b="1" dirty="0">
                <a:solidFill>
                  <a:srgbClr val="000000"/>
                </a:solidFill>
              </a:rPr>
              <a:t>Validity</a:t>
            </a:r>
            <a:r>
              <a:rPr lang="en-GB" dirty="0">
                <a:solidFill>
                  <a:srgbClr val="000000"/>
                </a:solidFill>
              </a:rPr>
              <a:t>. Does the system provide the functions which best support the customer’s needs?</a:t>
            </a:r>
          </a:p>
          <a:p>
            <a:r>
              <a:rPr lang="en-GB" b="1" dirty="0">
                <a:solidFill>
                  <a:srgbClr val="000000"/>
                </a:solidFill>
              </a:rPr>
              <a:t>Consistency</a:t>
            </a:r>
            <a:r>
              <a:rPr lang="en-GB" dirty="0">
                <a:solidFill>
                  <a:srgbClr val="000000"/>
                </a:solidFill>
              </a:rPr>
              <a:t>. Are there any requirements conflicts?</a:t>
            </a:r>
          </a:p>
          <a:p>
            <a:r>
              <a:rPr lang="en-GB" b="1" dirty="0">
                <a:solidFill>
                  <a:srgbClr val="000000"/>
                </a:solidFill>
              </a:rPr>
              <a:t>Completeness</a:t>
            </a:r>
            <a:r>
              <a:rPr lang="en-GB" dirty="0">
                <a:solidFill>
                  <a:srgbClr val="000000"/>
                </a:solidFill>
              </a:rPr>
              <a:t>. Are all functions required by the customer included?</a:t>
            </a:r>
          </a:p>
          <a:p>
            <a:r>
              <a:rPr lang="en-GB" b="1" dirty="0">
                <a:solidFill>
                  <a:srgbClr val="000000"/>
                </a:solidFill>
              </a:rPr>
              <a:t>Realism</a:t>
            </a:r>
            <a:r>
              <a:rPr lang="en-GB" dirty="0">
                <a:solidFill>
                  <a:srgbClr val="000000"/>
                </a:solidFill>
              </a:rPr>
              <a:t>. Can the requirements be implemented given available budget and technology</a:t>
            </a:r>
          </a:p>
          <a:p>
            <a:r>
              <a:rPr lang="en-GB" b="1" dirty="0">
                <a:solidFill>
                  <a:srgbClr val="000000"/>
                </a:solidFill>
              </a:rPr>
              <a:t>Verifiability</a:t>
            </a:r>
            <a:r>
              <a:rPr lang="en-GB" dirty="0">
                <a:solidFill>
                  <a:srgbClr val="000000"/>
                </a:solidFill>
              </a:rPr>
              <a:t>. Can the requirements be checked?</a:t>
            </a:r>
          </a:p>
        </p:txBody>
      </p:sp>
      <p:sp>
        <p:nvSpPr>
          <p:cNvPr id="3" name="TextBox 2"/>
          <p:cNvSpPr txBox="1"/>
          <p:nvPr/>
        </p:nvSpPr>
        <p:spPr>
          <a:xfrm>
            <a:off x="874059" y="4854388"/>
            <a:ext cx="4922053" cy="369332"/>
          </a:xfrm>
          <a:prstGeom prst="rect">
            <a:avLst/>
          </a:prstGeom>
          <a:noFill/>
        </p:spPr>
        <p:txBody>
          <a:bodyPr wrap="none" rtlCol="0">
            <a:spAutoFit/>
          </a:bodyPr>
          <a:lstStyle/>
          <a:p>
            <a:r>
              <a:rPr lang="en-US" dirty="0"/>
              <a:t>https://www.youtube.com/watch?v=BKorP55Aqvg</a:t>
            </a:r>
          </a:p>
        </p:txBody>
      </p:sp>
    </p:spTree>
    <p:extLst>
      <p:ext uri="{BB962C8B-B14F-4D97-AF65-F5344CB8AC3E}">
        <p14:creationId xmlns:p14="http://schemas.microsoft.com/office/powerpoint/2010/main" val="3141520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validation techniques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GB" dirty="0"/>
              <a:t>Requirements reviews</a:t>
            </a:r>
          </a:p>
          <a:p>
            <a:pPr lvl="1"/>
            <a:r>
              <a:rPr lang="en-GB" dirty="0"/>
              <a:t>Systematic manual analysis of the requirements.</a:t>
            </a:r>
          </a:p>
          <a:p>
            <a:pPr>
              <a:lnSpc>
                <a:spcPct val="90000"/>
              </a:lnSpc>
            </a:pPr>
            <a:r>
              <a:rPr lang="en-GB" dirty="0"/>
              <a:t>Prototyping</a:t>
            </a:r>
          </a:p>
          <a:p>
            <a:pPr lvl="1"/>
            <a:r>
              <a:rPr lang="en-GB" dirty="0"/>
              <a:t>Using an executable model of the system to check requirements. </a:t>
            </a:r>
            <a:endParaRPr lang="en-GB" dirty="0" smtClean="0"/>
          </a:p>
          <a:p>
            <a:r>
              <a:rPr lang="en-GB" dirty="0" smtClean="0"/>
              <a:t>Test-case </a:t>
            </a:r>
            <a:r>
              <a:rPr lang="en-GB" dirty="0"/>
              <a:t>generation</a:t>
            </a:r>
          </a:p>
          <a:p>
            <a:pPr lvl="1"/>
            <a:r>
              <a:rPr lang="en-GB" dirty="0"/>
              <a:t>Developing tests for requirements to check testability.</a:t>
            </a:r>
          </a:p>
          <a:p>
            <a:pPr>
              <a:lnSpc>
                <a:spcPct val="90000"/>
              </a:lnSpc>
              <a:buFont typeface="Zapf Dingbats" charset="2"/>
              <a:buNone/>
            </a:pPr>
            <a:endParaRPr lang="en-GB" dirty="0"/>
          </a:p>
        </p:txBody>
      </p:sp>
    </p:spTree>
    <p:extLst>
      <p:ext uri="{BB962C8B-B14F-4D97-AF65-F5344CB8AC3E}">
        <p14:creationId xmlns:p14="http://schemas.microsoft.com/office/powerpoint/2010/main" val="1816066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reviews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Regular reviews should be held while the requirements definition is being formulated.</a:t>
            </a:r>
          </a:p>
          <a:p>
            <a:r>
              <a:rPr lang="en-GB" dirty="0"/>
              <a:t>Both client and contractor staff should be involved in reviews.</a:t>
            </a:r>
          </a:p>
          <a:p>
            <a:r>
              <a:rPr lang="en-GB" dirty="0"/>
              <a:t>Reviews may be formal (with completed documents) or informal. Good communications between developers, customers and users can resolve problems at an early stage.</a:t>
            </a:r>
          </a:p>
        </p:txBody>
      </p:sp>
    </p:spTree>
    <p:extLst>
      <p:ext uri="{BB962C8B-B14F-4D97-AF65-F5344CB8AC3E}">
        <p14:creationId xmlns:p14="http://schemas.microsoft.com/office/powerpoint/2010/main" val="870002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Review checks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a:lnSpc>
                <a:spcPct val="90000"/>
              </a:lnSpc>
            </a:pPr>
            <a:r>
              <a:rPr lang="en-GB" dirty="0">
                <a:solidFill>
                  <a:srgbClr val="FF0000"/>
                </a:solidFill>
              </a:rPr>
              <a:t>Verifiability</a:t>
            </a:r>
            <a:endParaRPr lang="en-GB" dirty="0"/>
          </a:p>
          <a:p>
            <a:pPr lvl="1"/>
            <a:r>
              <a:rPr lang="en-GB" dirty="0"/>
              <a:t>Is the requirement realistically testable?</a:t>
            </a:r>
          </a:p>
          <a:p>
            <a:pPr>
              <a:lnSpc>
                <a:spcPct val="90000"/>
              </a:lnSpc>
            </a:pPr>
            <a:r>
              <a:rPr lang="en-GB" dirty="0">
                <a:solidFill>
                  <a:srgbClr val="FF0000"/>
                </a:solidFill>
              </a:rPr>
              <a:t>Comprehensibility</a:t>
            </a:r>
            <a:endParaRPr lang="en-GB" dirty="0"/>
          </a:p>
          <a:p>
            <a:pPr lvl="1"/>
            <a:r>
              <a:rPr lang="en-GB" dirty="0"/>
              <a:t>Is the requirement properly understood?</a:t>
            </a:r>
          </a:p>
          <a:p>
            <a:pPr>
              <a:lnSpc>
                <a:spcPct val="90000"/>
              </a:lnSpc>
            </a:pPr>
            <a:r>
              <a:rPr lang="en-GB" dirty="0">
                <a:solidFill>
                  <a:srgbClr val="FF0000"/>
                </a:solidFill>
              </a:rPr>
              <a:t>Traceability</a:t>
            </a:r>
            <a:endParaRPr lang="en-GB" dirty="0"/>
          </a:p>
          <a:p>
            <a:pPr lvl="1"/>
            <a:r>
              <a:rPr lang="en-GB" dirty="0"/>
              <a:t>Is the origin of the requirement clearly stated?</a:t>
            </a:r>
          </a:p>
          <a:p>
            <a:pPr>
              <a:lnSpc>
                <a:spcPct val="90000"/>
              </a:lnSpc>
            </a:pPr>
            <a:r>
              <a:rPr lang="en-GB" dirty="0">
                <a:solidFill>
                  <a:srgbClr val="FF0000"/>
                </a:solidFill>
              </a:rPr>
              <a:t>Adaptability</a:t>
            </a:r>
            <a:endParaRPr lang="en-GB" dirty="0"/>
          </a:p>
          <a:p>
            <a:pPr lvl="1"/>
            <a:r>
              <a:rPr lang="en-GB" dirty="0"/>
              <a:t>Can the requirement be changed without a large impact on other requirements?</a:t>
            </a:r>
          </a:p>
        </p:txBody>
      </p:sp>
    </p:spTree>
    <p:extLst>
      <p:ext uri="{BB962C8B-B14F-4D97-AF65-F5344CB8AC3E}">
        <p14:creationId xmlns:p14="http://schemas.microsoft.com/office/powerpoint/2010/main" val="1333268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Requirements change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9878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Changing requirements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business and technical environment of the system always changes after installation. </a:t>
            </a:r>
          </a:p>
          <a:p>
            <a:pPr lvl="1"/>
            <a:r>
              <a:rPr lang="en-US" sz="2000" dirty="0"/>
              <a:t>New hardware may be introduced, it may be necessary to interface the system with other systems, business priorities may change (with consequent changes in the system support required), and new legislation and regulations may be introduced that the system must necessarily abide by. </a:t>
            </a:r>
            <a:endParaRPr lang="en-GB" sz="2000" dirty="0"/>
          </a:p>
          <a:p>
            <a:r>
              <a:rPr lang="en-US" dirty="0"/>
              <a:t>The people who pay for a system and the users of that system are rarely the same people. </a:t>
            </a:r>
          </a:p>
          <a:p>
            <a:pPr lvl="1"/>
            <a:r>
              <a:rPr lang="en-US" sz="2000" dirty="0"/>
              <a:t>System customers impose requirements because of organizational and budgetary constraints. These may conflict with end-user requirements and, after delivery, new features may have to be added for user support if the system is to meet its goals.</a:t>
            </a:r>
            <a:endParaRPr lang="en-GB" sz="2000" dirty="0"/>
          </a:p>
          <a:p>
            <a:endParaRPr lang="en-GB" dirty="0"/>
          </a:p>
          <a:p>
            <a:endParaRPr lang="en-US" dirty="0"/>
          </a:p>
        </p:txBody>
      </p:sp>
    </p:spTree>
    <p:extLst>
      <p:ext uri="{BB962C8B-B14F-4D97-AF65-F5344CB8AC3E}">
        <p14:creationId xmlns:p14="http://schemas.microsoft.com/office/powerpoint/2010/main" val="24553689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Types of requirement</a:t>
            </a:r>
            <a:endParaRPr lang="en-US" dirty="0"/>
          </a:p>
        </p:txBody>
      </p:sp>
      <p:sp>
        <p:nvSpPr>
          <p:cNvPr id="3" name="Text Placeholder 2"/>
          <p:cNvSpPr>
            <a:spLocks noGrp="1"/>
          </p:cNvSpPr>
          <p:nvPr>
            <p:ph type="body" sz="quarter" idx="12"/>
          </p:nvPr>
        </p:nvSpPr>
        <p:spPr>
          <a:xfrm>
            <a:off x="457202" y="1270748"/>
            <a:ext cx="8226909" cy="4276165"/>
          </a:xfrm>
        </p:spPr>
        <p:txBody>
          <a:bodyPr/>
          <a:lstStyle/>
          <a:p>
            <a:r>
              <a:rPr lang="en-GB" dirty="0"/>
              <a:t>User requirements</a:t>
            </a:r>
          </a:p>
          <a:p>
            <a:pPr lvl="1"/>
            <a:r>
              <a:rPr lang="en-GB" sz="2000" dirty="0"/>
              <a:t>Statements in natural language plus diagrams of the services the system provides and its operational constraints. Written for customers.</a:t>
            </a:r>
          </a:p>
          <a:p>
            <a:r>
              <a:rPr lang="en-GB" dirty="0"/>
              <a:t>System requirements</a:t>
            </a:r>
          </a:p>
          <a:p>
            <a:pPr lvl="1"/>
            <a:r>
              <a:rPr lang="en-GB" sz="2000" dirty="0"/>
              <a:t>A structured document setting out detailed descriptions of the system’s functions, services and operational constraints. Defines what should be implemented so may be part of a contract between client and contractor.</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0504749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Changing requirements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Large systems usually have a diverse user community, with many users having different requirements and priorities that may be conflicting or contradictory. </a:t>
            </a:r>
          </a:p>
          <a:p>
            <a:pPr lvl="1"/>
            <a:r>
              <a:rPr lang="en-US" dirty="0"/>
              <a:t>The final system requirements are inevitably a compromise between them and, with experience, it is often discovered that the balance of support given to different users has to be changed.</a:t>
            </a:r>
          </a:p>
        </p:txBody>
      </p:sp>
    </p:spTree>
    <p:extLst>
      <p:ext uri="{BB962C8B-B14F-4D97-AF65-F5344CB8AC3E}">
        <p14:creationId xmlns:p14="http://schemas.microsoft.com/office/powerpoint/2010/main" val="12593400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Requirements </a:t>
            </a:r>
            <a:r>
              <a:rPr lang="en-US" dirty="0" smtClean="0"/>
              <a:t>evolution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4.17 ReqEvolution.eps"/>
          <p:cNvPicPr>
            <a:picLocks noChangeAspect="1"/>
          </p:cNvPicPr>
          <p:nvPr/>
        </p:nvPicPr>
        <p:blipFill>
          <a:blip r:embed="rId3"/>
          <a:stretch>
            <a:fillRect/>
          </a:stretch>
        </p:blipFill>
        <p:spPr>
          <a:xfrm>
            <a:off x="1776567" y="2180492"/>
            <a:ext cx="5005917" cy="2514600"/>
          </a:xfrm>
          <a:prstGeom prst="rect">
            <a:avLst/>
          </a:prstGeom>
        </p:spPr>
      </p:pic>
    </p:spTree>
    <p:extLst>
      <p:ext uri="{BB962C8B-B14F-4D97-AF65-F5344CB8AC3E}">
        <p14:creationId xmlns:p14="http://schemas.microsoft.com/office/powerpoint/2010/main" val="16167605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Requirements management</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Requirements management is the process of managing changing requirements during the requirements engineering process and system development.</a:t>
            </a:r>
          </a:p>
          <a:p>
            <a:r>
              <a:rPr lang="en-GB" dirty="0"/>
              <a:t>New requirements emerge as a system is being developed and after it has gone into use.</a:t>
            </a:r>
          </a:p>
          <a:p>
            <a:r>
              <a:rPr lang="en-US" dirty="0"/>
              <a:t>You need to keep track of individual requirements and maintain links between dependent requirements so that you can assess the impact of requirements changes. You need to establish a formal process for making change proposals and linking these to system requirements.</a:t>
            </a:r>
            <a:r>
              <a:rPr lang="en-GB" dirty="0"/>
              <a:t> </a:t>
            </a:r>
          </a:p>
        </p:txBody>
      </p:sp>
    </p:spTree>
    <p:extLst>
      <p:ext uri="{BB962C8B-B14F-4D97-AF65-F5344CB8AC3E}">
        <p14:creationId xmlns:p14="http://schemas.microsoft.com/office/powerpoint/2010/main" val="37384858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Requirements change management</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solidFill>
                  <a:srgbClr val="000000"/>
                </a:solidFill>
              </a:rPr>
              <a:t>Deciding if a requirements change should be accepted</a:t>
            </a:r>
          </a:p>
          <a:p>
            <a:pPr lvl="1"/>
            <a:r>
              <a:rPr lang="en-US" i="1" dirty="0">
                <a:solidFill>
                  <a:srgbClr val="000000"/>
                </a:solidFill>
              </a:rPr>
              <a:t>Problem analysis and change specification</a:t>
            </a:r>
            <a:r>
              <a:rPr lang="en-US" dirty="0">
                <a:solidFill>
                  <a:srgbClr val="000000"/>
                </a:solidFill>
              </a:rPr>
              <a:t> </a:t>
            </a:r>
          </a:p>
          <a:p>
            <a:pPr lvl="2"/>
            <a:r>
              <a:rPr lang="en-US" sz="1800" dirty="0">
                <a:solidFill>
                  <a:srgbClr val="000000"/>
                </a:solidFill>
              </a:rPr>
              <a:t>During this stage, the problem or the change proposal is analyzed to check that it is valid. This analysis is fed back to the change requestor who may respond with a more specific requirements change proposal, or decide to withdraw the request.</a:t>
            </a:r>
            <a:endParaRPr lang="en-GB" sz="1800" dirty="0">
              <a:solidFill>
                <a:srgbClr val="000000"/>
              </a:solidFill>
            </a:endParaRPr>
          </a:p>
          <a:p>
            <a:pPr lvl="1"/>
            <a:r>
              <a:rPr lang="en-US" i="1" dirty="0">
                <a:solidFill>
                  <a:srgbClr val="000000"/>
                </a:solidFill>
              </a:rPr>
              <a:t>Change analysis and costing</a:t>
            </a:r>
            <a:r>
              <a:rPr lang="en-US" dirty="0">
                <a:solidFill>
                  <a:srgbClr val="000000"/>
                </a:solidFill>
              </a:rPr>
              <a:t> </a:t>
            </a:r>
          </a:p>
          <a:p>
            <a:pPr lvl="2"/>
            <a:r>
              <a:rPr lang="en-US" sz="1800" dirty="0">
                <a:solidFill>
                  <a:srgbClr val="000000"/>
                </a:solidFill>
              </a:rPr>
              <a:t>The effect of the proposed change is assessed using traceability information and general knowledge of the system requirements. Once this analysis is completed, a decision is made whether or not to proceed with the requirements change.</a:t>
            </a:r>
            <a:endParaRPr lang="en-GB" sz="1800" dirty="0">
              <a:solidFill>
                <a:srgbClr val="000000"/>
              </a:solidFill>
            </a:endParaRPr>
          </a:p>
          <a:p>
            <a:pPr lvl="1"/>
            <a:r>
              <a:rPr lang="en-US" dirty="0">
                <a:solidFill>
                  <a:srgbClr val="000000"/>
                </a:solidFill>
              </a:rPr>
              <a:t>Change implementation </a:t>
            </a:r>
          </a:p>
          <a:p>
            <a:pPr lvl="2"/>
            <a:r>
              <a:rPr lang="en-US" sz="1800" dirty="0">
                <a:solidFill>
                  <a:srgbClr val="000000"/>
                </a:solidFill>
              </a:rPr>
              <a:t>The requirements document and, where necessary, the system design and implementation, are modified. Ideally, the document should be organized so that changes can be easily implemented.</a:t>
            </a:r>
          </a:p>
        </p:txBody>
      </p:sp>
    </p:spTree>
    <p:extLst>
      <p:ext uri="{BB962C8B-B14F-4D97-AF65-F5344CB8AC3E}">
        <p14:creationId xmlns:p14="http://schemas.microsoft.com/office/powerpoint/2010/main" val="30183473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Requirements change management</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4.18 ReqChangeMan.eps"/>
          <p:cNvPicPr>
            <a:picLocks noChangeAspect="1"/>
          </p:cNvPicPr>
          <p:nvPr/>
        </p:nvPicPr>
        <p:blipFill>
          <a:blip r:embed="rId3"/>
          <a:stretch>
            <a:fillRect/>
          </a:stretch>
        </p:blipFill>
        <p:spPr>
          <a:xfrm>
            <a:off x="228600" y="2495061"/>
            <a:ext cx="8661952" cy="1054100"/>
          </a:xfrm>
          <a:prstGeom prst="rect">
            <a:avLst/>
          </a:prstGeom>
        </p:spPr>
      </p:pic>
    </p:spTree>
    <p:extLst>
      <p:ext uri="{BB962C8B-B14F-4D97-AF65-F5344CB8AC3E}">
        <p14:creationId xmlns:p14="http://schemas.microsoft.com/office/powerpoint/2010/main" val="1034017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smtClean="0"/>
              <a:t>Key</a:t>
            </a:r>
            <a:r>
              <a:rPr lang="lt-LT" dirty="0" smtClean="0"/>
              <a:t> </a:t>
            </a:r>
            <a:r>
              <a:rPr lang="lt-LT" dirty="0" err="1" smtClean="0"/>
              <a:t>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417886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dirty="0"/>
              <a:t>Requirements for a software system set out what the system should do and define constraints on its operation and implementation.</a:t>
            </a:r>
            <a:endParaRPr lang="en-GB" dirty="0"/>
          </a:p>
          <a:p>
            <a:r>
              <a:rPr lang="en-US" dirty="0"/>
              <a:t>Functional requirements are statements of the services that the system must provide or are descriptions of how some computations must be carried out. </a:t>
            </a:r>
            <a:endParaRPr lang="en-GB" dirty="0"/>
          </a:p>
          <a:p>
            <a:r>
              <a:rPr lang="en-US" dirty="0"/>
              <a:t>Non-functional requirements often constrain the system being developed and the development process being used. </a:t>
            </a:r>
          </a:p>
          <a:p>
            <a:r>
              <a:rPr lang="en-US" dirty="0"/>
              <a:t>They often relate to the emergent properties of the system and therefore apply to the system as a whole.</a:t>
            </a:r>
            <a:endParaRPr lang="en-GB" dirty="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sz="2400" dirty="0"/>
              <a:t>The requirements engineering process is an iterative process that includes requirements elicitation, specification and validation.</a:t>
            </a:r>
            <a:endParaRPr lang="en-GB" sz="2400" dirty="0"/>
          </a:p>
          <a:p>
            <a:r>
              <a:rPr lang="en-US" sz="2400" dirty="0"/>
              <a:t>Requirements elicitation is an iterative process that can be represented as a spiral of activities – requirements discovery, requirements classification and organization, requirements negotiation and requirements documentation.</a:t>
            </a:r>
            <a:r>
              <a:rPr lang="en-GB" sz="2400" dirty="0"/>
              <a:t> </a:t>
            </a:r>
          </a:p>
          <a:p>
            <a:r>
              <a:rPr lang="en-US" sz="2400" dirty="0"/>
              <a:t>You can use a range of techniques for requirements elicitation including interviews and ethnography. User stories and scenarios may be used to facilitate discussions.</a:t>
            </a:r>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859390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sz="2400" dirty="0"/>
              <a:t>Requirements specification is the process of formally documenting the user and system requirements and creating a software requirements document.</a:t>
            </a:r>
          </a:p>
          <a:p>
            <a:r>
              <a:rPr lang="en-US" sz="2400" dirty="0"/>
              <a:t>The software requirements document is an agreed statement of the system requirements. It should be organized so that both system customers and software developers can use it.</a:t>
            </a:r>
            <a:endParaRPr lang="en-GB" sz="2400" dirty="0"/>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8273845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smtClean="0"/>
              <a:t>Key</a:t>
            </a:r>
            <a:r>
              <a:rPr lang="lt-LT" dirty="0" smtClean="0"/>
              <a:t> </a:t>
            </a:r>
            <a:r>
              <a:rPr lang="lt-LT" dirty="0" err="1" smtClean="0"/>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r>
              <a:rPr lang="en-US" sz="2400" dirty="0"/>
              <a:t>Requirements validation is the process of checking the requirements for validity, consistency, completeness, realism and verifiability. </a:t>
            </a:r>
            <a:endParaRPr lang="en-GB" sz="2400" dirty="0"/>
          </a:p>
          <a:p>
            <a:r>
              <a:rPr lang="en-US" sz="2400" dirty="0"/>
              <a:t>Business, organizational and technical changes inevitably lead to changes to the requirements for a software system. Requirements management is the process of managing and controlling these changes.</a:t>
            </a:r>
            <a:endParaRPr lang="en-GB" sz="2400" dirty="0"/>
          </a:p>
          <a:p>
            <a:endParaRPr lang="en-US" sz="24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147581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User and system requirements</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4.1 UserSysReq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120" y="1042214"/>
            <a:ext cx="6262207" cy="4830845"/>
          </a:xfrm>
          <a:prstGeom prst="rect">
            <a:avLst/>
          </a:prstGeom>
        </p:spPr>
      </p:pic>
    </p:spTree>
    <p:extLst>
      <p:ext uri="{BB962C8B-B14F-4D97-AF65-F5344CB8AC3E}">
        <p14:creationId xmlns:p14="http://schemas.microsoft.com/office/powerpoint/2010/main" val="2271896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Readers of different types of requirements specification</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4.2 ReqReaders.eps"/>
          <p:cNvPicPr>
            <a:picLocks noChangeAspect="1"/>
          </p:cNvPicPr>
          <p:nvPr/>
        </p:nvPicPr>
        <p:blipFill>
          <a:blip r:embed="rId3"/>
          <a:stretch>
            <a:fillRect/>
          </a:stretch>
        </p:blipFill>
        <p:spPr>
          <a:xfrm>
            <a:off x="1219200" y="2057400"/>
            <a:ext cx="6531232" cy="3651553"/>
          </a:xfrm>
          <a:prstGeom prst="rect">
            <a:avLst/>
          </a:prstGeom>
        </p:spPr>
      </p:pic>
    </p:spTree>
    <p:extLst>
      <p:ext uri="{BB962C8B-B14F-4D97-AF65-F5344CB8AC3E}">
        <p14:creationId xmlns:p14="http://schemas.microsoft.com/office/powerpoint/2010/main" val="740223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stakeholders</a:t>
            </a:r>
          </a:p>
        </p:txBody>
      </p:sp>
      <p:sp>
        <p:nvSpPr>
          <p:cNvPr id="3" name="Text Placeholder 2"/>
          <p:cNvSpPr>
            <a:spLocks noGrp="1"/>
          </p:cNvSpPr>
          <p:nvPr>
            <p:ph type="body" sz="quarter" idx="12"/>
          </p:nvPr>
        </p:nvSpPr>
        <p:spPr>
          <a:xfrm>
            <a:off x="457202" y="1270748"/>
            <a:ext cx="8226909" cy="4276165"/>
          </a:xfrm>
        </p:spPr>
        <p:txBody>
          <a:bodyPr/>
          <a:lstStyle/>
          <a:p>
            <a:r>
              <a:rPr lang="en-US" dirty="0"/>
              <a:t>Any person or organization who is affected by the system in some way and so who has a legitimate interest</a:t>
            </a:r>
          </a:p>
          <a:p>
            <a:r>
              <a:rPr lang="en-US" dirty="0"/>
              <a:t>Stakeholder types</a:t>
            </a:r>
          </a:p>
          <a:p>
            <a:pPr lvl="1"/>
            <a:r>
              <a:rPr lang="en-US" sz="2000" dirty="0"/>
              <a:t>End users</a:t>
            </a:r>
          </a:p>
          <a:p>
            <a:pPr lvl="1"/>
            <a:r>
              <a:rPr lang="en-US" sz="2000" dirty="0"/>
              <a:t>System managers</a:t>
            </a:r>
          </a:p>
          <a:p>
            <a:pPr lvl="1"/>
            <a:r>
              <a:rPr lang="en-US" sz="2000" dirty="0"/>
              <a:t>System owners</a:t>
            </a:r>
          </a:p>
          <a:p>
            <a:pPr lvl="1"/>
            <a:r>
              <a:rPr lang="en-US" sz="2000" dirty="0"/>
              <a:t>External stakeholders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266644659"/>
      </p:ext>
    </p:extLst>
  </p:cSld>
  <p:clrMapOvr>
    <a:masterClrMapping/>
  </p:clrMapOvr>
  <p:timing>
    <p:tnLst>
      <p:par>
        <p:cTn id="1" dur="indefinite" restart="never" nodeType="tmRoot"/>
      </p:par>
    </p:tnLst>
  </p:timing>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2.xml><?xml version="1.0" encoding="utf-8"?>
<ds:datastoreItem xmlns:ds="http://schemas.openxmlformats.org/officeDocument/2006/customXml" ds:itemID="{B6C12809-B468-4DCD-B828-C677CEFAE31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1805</TotalTime>
  <Words>3887</Words>
  <Application>Microsoft Office PowerPoint</Application>
  <PresentationFormat>On-screen Show (4:3)</PresentationFormat>
  <Paragraphs>354</Paragraphs>
  <Slides>69</Slides>
  <Notes>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69</vt:i4>
      </vt:variant>
    </vt:vector>
  </HeadingPairs>
  <TitlesOfParts>
    <vt:vector size="77" baseType="lpstr">
      <vt:lpstr>Arial</vt:lpstr>
      <vt:lpstr>Calibri</vt:lpstr>
      <vt:lpstr>Times New Roman</vt:lpstr>
      <vt:lpstr>Zapf Dingbats</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Blazauskas</cp:lastModifiedBy>
  <cp:revision>288</cp:revision>
  <dcterms:created xsi:type="dcterms:W3CDTF">2017-04-05T12:23:50Z</dcterms:created>
  <dcterms:modified xsi:type="dcterms:W3CDTF">2018-02-28T06:29:35Z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